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28" r:id="rId2"/>
    <p:sldId id="330" r:id="rId3"/>
    <p:sldId id="375" r:id="rId4"/>
    <p:sldId id="376" r:id="rId5"/>
    <p:sldId id="370" r:id="rId6"/>
    <p:sldId id="371" r:id="rId7"/>
    <p:sldId id="372" r:id="rId8"/>
    <p:sldId id="374" r:id="rId9"/>
    <p:sldId id="373" r:id="rId10"/>
    <p:sldId id="377" r:id="rId11"/>
    <p:sldId id="378" r:id="rId12"/>
    <p:sldId id="379" r:id="rId13"/>
    <p:sldId id="380" r:id="rId14"/>
    <p:sldId id="381" r:id="rId15"/>
    <p:sldId id="382" r:id="rId16"/>
    <p:sldId id="383" r:id="rId17"/>
    <p:sldId id="3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A32"/>
    <a:srgbClr val="E31831"/>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73913" autoAdjust="0"/>
  </p:normalViewPr>
  <p:slideViewPr>
    <p:cSldViewPr snapToGrid="0" snapToObjects="1">
      <p:cViewPr varScale="1">
        <p:scale>
          <a:sx n="84" d="100"/>
          <a:sy n="84" d="100"/>
        </p:scale>
        <p:origin x="2958" y="90"/>
      </p:cViewPr>
      <p:guideLst>
        <p:guide orient="horz" pos="2136"/>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A63E1-67BA-2B4C-82F8-767381947050}" type="datetimeFigureOut">
              <a:rPr lang="en-US" smtClean="0"/>
              <a:pPr/>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CDDB9-978F-E046-8E19-F4605FEBBF46}" type="slidenum">
              <a:rPr lang="en-US" smtClean="0"/>
              <a:pPr/>
              <a:t>‹#›</a:t>
            </a:fld>
            <a:endParaRPr lang="en-US"/>
          </a:p>
        </p:txBody>
      </p:sp>
    </p:spTree>
    <p:extLst>
      <p:ext uri="{BB962C8B-B14F-4D97-AF65-F5344CB8AC3E}">
        <p14:creationId xmlns:p14="http://schemas.microsoft.com/office/powerpoint/2010/main" val="1761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explain how to use feedback linearization, I want to motivate the topic somewhat</a:t>
            </a:r>
          </a:p>
          <a:p>
            <a:endParaRPr lang="en-US" dirty="0"/>
          </a:p>
          <a:p>
            <a:r>
              <a:rPr lang="en-US" dirty="0"/>
              <a:t>As control engineers we want to work with linear systems; they have lots of really nice characteristics that makes modelling and control approachable and easy – a nonlinear system has almost none of these properties. To that end, engineers and mathematicians have come up with sets of tools to build well behaved linear approximations of nonlinear systems to make modeling and control more tractable. One of the most commonly used of these tools is the Jacobian, which we can use to build a “good-enough” local approximation of a linear system that we can investigate behavior around a desired point, like an equilibrium.</a:t>
            </a:r>
          </a:p>
          <a:p>
            <a:endParaRPr lang="en-US" dirty="0"/>
          </a:p>
          <a:p>
            <a:r>
              <a:rPr lang="en-US" dirty="0"/>
              <a:t>Above I’ve shown how to use the Jacobian to linearize a system, which is one of the most common approaches.</a:t>
            </a:r>
          </a:p>
          <a:p>
            <a:endParaRPr lang="en-US" dirty="0"/>
          </a:p>
          <a:p>
            <a:r>
              <a:rPr lang="en-US" dirty="0"/>
              <a:t>Once we’ve linearized our system we can begin to apply much more well understood methods of linear system control to it to achieve our desired performance.</a:t>
            </a:r>
          </a:p>
        </p:txBody>
      </p:sp>
      <p:sp>
        <p:nvSpPr>
          <p:cNvPr id="4" name="Slide Number Placeholder 3"/>
          <p:cNvSpPr>
            <a:spLocks noGrp="1"/>
          </p:cNvSpPr>
          <p:nvPr>
            <p:ph type="sldNum" sz="quarter" idx="5"/>
          </p:nvPr>
        </p:nvSpPr>
        <p:spPr/>
        <p:txBody>
          <a:bodyPr/>
          <a:lstStyle/>
          <a:p>
            <a:fld id="{AA2CDDB9-978F-E046-8E19-F4605FEBBF46}" type="slidenum">
              <a:rPr lang="en-US" smtClean="0"/>
              <a:pPr/>
              <a:t>2</a:t>
            </a:fld>
            <a:endParaRPr lang="en-US"/>
          </a:p>
        </p:txBody>
      </p:sp>
    </p:spTree>
    <p:extLst>
      <p:ext uri="{BB962C8B-B14F-4D97-AF65-F5344CB8AC3E}">
        <p14:creationId xmlns:p14="http://schemas.microsoft.com/office/powerpoint/2010/main" val="2663166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we want to find a coordinate transform that makes our system behave linearly while still taking the same control input u – luckily for us we’ve spent the past few slides building a particularly convenient set of coordinates which not only give us a fairly convenient set of coordinates to work in (the output and it’s time derivatives) but also help us find our control input u! We’ll take our coordinate basis to be every time derivative of he output up to but not including the one in which our control input appears.</a:t>
            </a:r>
          </a:p>
        </p:txBody>
      </p:sp>
      <p:sp>
        <p:nvSpPr>
          <p:cNvPr id="4" name="Slide Number Placeholder 3"/>
          <p:cNvSpPr>
            <a:spLocks noGrp="1"/>
          </p:cNvSpPr>
          <p:nvPr>
            <p:ph type="sldNum" sz="quarter" idx="5"/>
          </p:nvPr>
        </p:nvSpPr>
        <p:spPr/>
        <p:txBody>
          <a:bodyPr/>
          <a:lstStyle/>
          <a:p>
            <a:fld id="{AA2CDDB9-978F-E046-8E19-F4605FEBBF46}" type="slidenum">
              <a:rPr lang="en-US" smtClean="0"/>
              <a:pPr/>
              <a:t>11</a:t>
            </a:fld>
            <a:endParaRPr lang="en-US"/>
          </a:p>
        </p:txBody>
      </p:sp>
    </p:spTree>
    <p:extLst>
      <p:ext uri="{BB962C8B-B14F-4D97-AF65-F5344CB8AC3E}">
        <p14:creationId xmlns:p14="http://schemas.microsoft.com/office/powerpoint/2010/main" val="3066022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system looks like this. Our state vector consists of our outputs and its first n-1 time </a:t>
            </a:r>
            <a:r>
              <a:rPr lang="en-US" dirty="0" err="1"/>
              <a:t>time</a:t>
            </a:r>
            <a:r>
              <a:rPr lang="en-US" dirty="0"/>
              <a:t> derivatives – we have expressions for these from the Lie Derivatives we defined earlier and they form an integrator cascade where the z_(i+1)</a:t>
            </a:r>
            <a:r>
              <a:rPr lang="en-US" dirty="0" err="1"/>
              <a:t>th</a:t>
            </a:r>
            <a:r>
              <a:rPr lang="en-US" dirty="0"/>
              <a:t> term is the first time derivative of the </a:t>
            </a:r>
            <a:r>
              <a:rPr lang="en-US" dirty="0" err="1"/>
              <a:t>z_i</a:t>
            </a:r>
            <a:r>
              <a:rPr lang="en-US" dirty="0"/>
              <a:t> </a:t>
            </a:r>
            <a:r>
              <a:rPr lang="en-US" dirty="0" err="1"/>
              <a:t>th</a:t>
            </a:r>
            <a:r>
              <a:rPr lang="en-US" dirty="0"/>
              <a:t> term</a:t>
            </a:r>
          </a:p>
        </p:txBody>
      </p:sp>
      <p:sp>
        <p:nvSpPr>
          <p:cNvPr id="4" name="Slide Number Placeholder 3"/>
          <p:cNvSpPr>
            <a:spLocks noGrp="1"/>
          </p:cNvSpPr>
          <p:nvPr>
            <p:ph type="sldNum" sz="quarter" idx="5"/>
          </p:nvPr>
        </p:nvSpPr>
        <p:spPr/>
        <p:txBody>
          <a:bodyPr/>
          <a:lstStyle/>
          <a:p>
            <a:fld id="{AA2CDDB9-978F-E046-8E19-F4605FEBBF46}" type="slidenum">
              <a:rPr lang="en-US" smtClean="0"/>
              <a:pPr/>
              <a:t>12</a:t>
            </a:fld>
            <a:endParaRPr lang="en-US"/>
          </a:p>
        </p:txBody>
      </p:sp>
    </p:spTree>
    <p:extLst>
      <p:ext uri="{BB962C8B-B14F-4D97-AF65-F5344CB8AC3E}">
        <p14:creationId xmlns:p14="http://schemas.microsoft.com/office/powerpoint/2010/main" val="2714258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integrator cascade and our choice of not including the Lie Derivative with the same order as the system degree we find that the time derivative of z ends up depending on u! We can use this to define a convenient control input capable of cancelling out all the lower order Lie Derivatives, leaving only v as our outer loop control input</a:t>
            </a:r>
          </a:p>
          <a:p>
            <a:endParaRPr lang="en-US" dirty="0"/>
          </a:p>
          <a:p>
            <a:r>
              <a:rPr lang="en-US" dirty="0"/>
              <a:t>It’s worth noting that the choice of u is inherent to the method; cancelling the highest order Lie Derivatives cancels out the nonlinear behavior as well. This is why we included v in our control law earlier, to make sure we still had a free parameter to control after this cancellation. </a:t>
            </a:r>
          </a:p>
          <a:p>
            <a:endParaRPr lang="en-US" dirty="0"/>
          </a:p>
          <a:p>
            <a:r>
              <a:rPr lang="en-US" dirty="0"/>
              <a:t>I wrote this assuming </a:t>
            </a:r>
            <a:r>
              <a:rPr lang="en-US" dirty="0" err="1"/>
              <a:t>LgLf</a:t>
            </a:r>
            <a:r>
              <a:rPr lang="en-US" dirty="0"/>
              <a:t> would be a scalar to stay consistent with the presentation in the literature, in practice this will usually be a matrix and will be written as the inverse of </a:t>
            </a:r>
            <a:r>
              <a:rPr lang="en-US" dirty="0" err="1"/>
              <a:t>LgLf</a:t>
            </a:r>
            <a:r>
              <a:rPr lang="en-US" dirty="0"/>
              <a:t> time the rest of the control input</a:t>
            </a:r>
          </a:p>
        </p:txBody>
      </p:sp>
      <p:sp>
        <p:nvSpPr>
          <p:cNvPr id="4" name="Slide Number Placeholder 3"/>
          <p:cNvSpPr>
            <a:spLocks noGrp="1"/>
          </p:cNvSpPr>
          <p:nvPr>
            <p:ph type="sldNum" sz="quarter" idx="5"/>
          </p:nvPr>
        </p:nvSpPr>
        <p:spPr/>
        <p:txBody>
          <a:bodyPr/>
          <a:lstStyle/>
          <a:p>
            <a:fld id="{AA2CDDB9-978F-E046-8E19-F4605FEBBF46}" type="slidenum">
              <a:rPr lang="en-US" smtClean="0"/>
              <a:pPr/>
              <a:t>13</a:t>
            </a:fld>
            <a:endParaRPr lang="en-US"/>
          </a:p>
        </p:txBody>
      </p:sp>
    </p:spTree>
    <p:extLst>
      <p:ext uri="{BB962C8B-B14F-4D97-AF65-F5344CB8AC3E}">
        <p14:creationId xmlns:p14="http://schemas.microsoft.com/office/powerpoint/2010/main" val="3197053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step back a bit and look at what we’ve accomplished so far. We’ve redefined our nonlinear system with control input u (which depends on the state and desired control v) to an integrator cascade in a different coordinate system whose control input v is the desired control input from before. The way we’ve solved for our integrator cascade naturally lends itself to being written as a linear system whose exact form we’ll see two slides from now. Further, the steps we’ve taken so far allow us to have a lot of freedom in our choice of control law v. For now, let’s let v be a proportional feedback law dependent on the transformed state z.</a:t>
            </a:r>
          </a:p>
          <a:p>
            <a:endParaRPr lang="en-US" dirty="0"/>
          </a:p>
          <a:p>
            <a:r>
              <a:rPr lang="en-US" dirty="0"/>
              <a:t>Critically, we’ve managed to rephrase our system as an LTI system, which we know how to deal with! Let’s spend the remaining time looking at some of the strengths and weaknesses of this approach.</a:t>
            </a:r>
          </a:p>
        </p:txBody>
      </p:sp>
      <p:sp>
        <p:nvSpPr>
          <p:cNvPr id="4" name="Slide Number Placeholder 3"/>
          <p:cNvSpPr>
            <a:spLocks noGrp="1"/>
          </p:cNvSpPr>
          <p:nvPr>
            <p:ph type="sldNum" sz="quarter" idx="5"/>
          </p:nvPr>
        </p:nvSpPr>
        <p:spPr/>
        <p:txBody>
          <a:bodyPr/>
          <a:lstStyle/>
          <a:p>
            <a:fld id="{AA2CDDB9-978F-E046-8E19-F4605FEBBF46}" type="slidenum">
              <a:rPr lang="en-US" smtClean="0"/>
              <a:pPr/>
              <a:t>14</a:t>
            </a:fld>
            <a:endParaRPr lang="en-US"/>
          </a:p>
        </p:txBody>
      </p:sp>
    </p:spTree>
    <p:extLst>
      <p:ext uri="{BB962C8B-B14F-4D97-AF65-F5344CB8AC3E}">
        <p14:creationId xmlns:p14="http://schemas.microsoft.com/office/powerpoint/2010/main" val="782629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look at the advantages of what we’ve just done:</a:t>
            </a:r>
          </a:p>
          <a:p>
            <a:r>
              <a:rPr lang="en-US" dirty="0"/>
              <a:t>-First, we successfully linearized the system! But we could’ve done that quicker and easier with other methods, so what did we gain with this?</a:t>
            </a:r>
          </a:p>
          <a:p>
            <a:r>
              <a:rPr lang="en-US" dirty="0"/>
              <a:t>-One of the biggest gains we’ve made is that we can now develop a set of conditions that will make this linearization hold everywhere; that is to say we’ve actually transformed the system into an equivalent linear one. The conditions of note are that the transform needs be differentiable with a differentiable inverse at all points in the system domain and that the derivative of the transform can’t have any discontinuities in the domain – if both of these hold globally then our linearization does too</a:t>
            </a:r>
          </a:p>
          <a:p>
            <a:endParaRPr lang="en-US" dirty="0"/>
          </a:p>
          <a:p>
            <a:endParaRPr lang="en-US" dirty="0"/>
          </a:p>
          <a:p>
            <a:endParaRPr lang="en-US" dirty="0"/>
          </a:p>
          <a:p>
            <a:endParaRPr lang="en-US" dirty="0"/>
          </a:p>
          <a:p>
            <a:r>
              <a:rPr lang="en-US" dirty="0"/>
              <a:t>-However, even if our transform isn’t smooth we can still be assured that we won’t lose information via this linearization; so long as the </a:t>
            </a:r>
            <a:r>
              <a:rPr lang="en-US" dirty="0" err="1"/>
              <a:t>the</a:t>
            </a:r>
            <a:r>
              <a:rPr lang="en-US" dirty="0"/>
              <a:t> transform and it’s inverse are differentiable unique trajectories prior to transforming will be unique after transforming</a:t>
            </a:r>
          </a:p>
          <a:p>
            <a:r>
              <a:rPr lang="en-US" dirty="0"/>
              <a:t>-</a:t>
            </a:r>
          </a:p>
        </p:txBody>
      </p:sp>
      <p:sp>
        <p:nvSpPr>
          <p:cNvPr id="4" name="Slide Number Placeholder 3"/>
          <p:cNvSpPr>
            <a:spLocks noGrp="1"/>
          </p:cNvSpPr>
          <p:nvPr>
            <p:ph type="sldNum" sz="quarter" idx="5"/>
          </p:nvPr>
        </p:nvSpPr>
        <p:spPr/>
        <p:txBody>
          <a:bodyPr/>
          <a:lstStyle/>
          <a:p>
            <a:fld id="{AA2CDDB9-978F-E046-8E19-F4605FEBBF46}" type="slidenum">
              <a:rPr lang="en-US" smtClean="0"/>
              <a:pPr/>
              <a:t>15</a:t>
            </a:fld>
            <a:endParaRPr lang="en-US"/>
          </a:p>
        </p:txBody>
      </p:sp>
    </p:spTree>
    <p:extLst>
      <p:ext uri="{BB962C8B-B14F-4D97-AF65-F5344CB8AC3E}">
        <p14:creationId xmlns:p14="http://schemas.microsoft.com/office/powerpoint/2010/main" val="2156519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benefit of this transform, particularly when taken with our choice of v two slides ago, is that we have the ability to individually modify the gain for each term in the state to place closed loop poles anywhere we’d like! This is an incredibly powerful ability that makes applying many of the concepts of linear control design quick, easy and effective.</a:t>
            </a:r>
          </a:p>
          <a:p>
            <a:endParaRPr lang="en-US" dirty="0"/>
          </a:p>
          <a:p>
            <a:r>
              <a:rPr lang="en-US" dirty="0"/>
              <a:t>Finally, I’ll mention some drawbacks of this method – the way in which we’ve built this transform is useful, but also likely to include unstable zero dynamics arising from unobservable states. Additionally, because one of our main underlying assumptions was the smoothness of both the source and target set, discontinuous or otherwise nondifferentiable dynamics are incompatible with this method. Finally and slightly anecdotally, while this approach can (in theory) work with non minimum phase systems, because our requirement is that the inverse merely exist, not that it’s causal and stable, it will preform very poorly if asked to control nonminimum phase dynamics, often causing singularities to appear.</a:t>
            </a:r>
          </a:p>
        </p:txBody>
      </p:sp>
      <p:sp>
        <p:nvSpPr>
          <p:cNvPr id="4" name="Slide Number Placeholder 3"/>
          <p:cNvSpPr>
            <a:spLocks noGrp="1"/>
          </p:cNvSpPr>
          <p:nvPr>
            <p:ph type="sldNum" sz="quarter" idx="5"/>
          </p:nvPr>
        </p:nvSpPr>
        <p:spPr/>
        <p:txBody>
          <a:bodyPr/>
          <a:lstStyle/>
          <a:p>
            <a:fld id="{AA2CDDB9-978F-E046-8E19-F4605FEBBF46}" type="slidenum">
              <a:rPr lang="en-US" smtClean="0"/>
              <a:pPr/>
              <a:t>16</a:t>
            </a:fld>
            <a:endParaRPr lang="en-US"/>
          </a:p>
        </p:txBody>
      </p:sp>
    </p:spTree>
    <p:extLst>
      <p:ext uri="{BB962C8B-B14F-4D97-AF65-F5344CB8AC3E}">
        <p14:creationId xmlns:p14="http://schemas.microsoft.com/office/powerpoint/2010/main" val="3098212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a:t>
            </a:r>
          </a:p>
          <a:p>
            <a:r>
              <a:rPr lang="en-US" dirty="0"/>
              <a:t>I’ve listed some of my sources on this slide, with any source which is freely available online (as well as these slides and my speaker notes) being hosted at the provided link.</a:t>
            </a:r>
          </a:p>
        </p:txBody>
      </p:sp>
      <p:sp>
        <p:nvSpPr>
          <p:cNvPr id="4" name="Slide Number Placeholder 3"/>
          <p:cNvSpPr>
            <a:spLocks noGrp="1"/>
          </p:cNvSpPr>
          <p:nvPr>
            <p:ph type="sldNum" sz="quarter" idx="5"/>
          </p:nvPr>
        </p:nvSpPr>
        <p:spPr/>
        <p:txBody>
          <a:bodyPr/>
          <a:lstStyle/>
          <a:p>
            <a:fld id="{AA2CDDB9-978F-E046-8E19-F4605FEBBF46}" type="slidenum">
              <a:rPr lang="en-US" smtClean="0"/>
              <a:pPr/>
              <a:t>17</a:t>
            </a:fld>
            <a:endParaRPr lang="en-US"/>
          </a:p>
        </p:txBody>
      </p:sp>
    </p:spTree>
    <p:extLst>
      <p:ext uri="{BB962C8B-B14F-4D97-AF65-F5344CB8AC3E}">
        <p14:creationId xmlns:p14="http://schemas.microsoft.com/office/powerpoint/2010/main" val="396807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properties our newly linearized system has are:</a:t>
            </a:r>
          </a:p>
          <a:p>
            <a:r>
              <a:rPr lang="en-US" dirty="0"/>
              <a:t>-Small changes to the input will map to small changes in the output, useful for dealing with small disturbances</a:t>
            </a:r>
          </a:p>
          <a:p>
            <a:r>
              <a:rPr lang="en-US" dirty="0"/>
              <a:t>-Superposition</a:t>
            </a:r>
          </a:p>
          <a:p>
            <a:endParaRPr lang="en-US" dirty="0"/>
          </a:p>
          <a:p>
            <a:r>
              <a:rPr lang="en-US" dirty="0"/>
              <a:t>However, these linearizations only hold locally – the further we move from the point we linearized about, the larger the error grows. We can vary our approach a bit to mitigate this issue, but ultimately we can never escape it with this method.  In this talk I’ll explore the basic ideas of feedback linearization, a technique which allows us to not only develop much more robust linear representations of systems, but extends fairly naturally to global linearization's of systems owing to the way in which it’s constructed.</a:t>
            </a:r>
          </a:p>
        </p:txBody>
      </p:sp>
      <p:sp>
        <p:nvSpPr>
          <p:cNvPr id="4" name="Slide Number Placeholder 3"/>
          <p:cNvSpPr>
            <a:spLocks noGrp="1"/>
          </p:cNvSpPr>
          <p:nvPr>
            <p:ph type="sldNum" sz="quarter" idx="5"/>
          </p:nvPr>
        </p:nvSpPr>
        <p:spPr/>
        <p:txBody>
          <a:bodyPr/>
          <a:lstStyle/>
          <a:p>
            <a:fld id="{AA2CDDB9-978F-E046-8E19-F4605FEBBF46}" type="slidenum">
              <a:rPr lang="en-US" smtClean="0"/>
              <a:pPr/>
              <a:t>3</a:t>
            </a:fld>
            <a:endParaRPr lang="en-US"/>
          </a:p>
        </p:txBody>
      </p:sp>
    </p:spTree>
    <p:extLst>
      <p:ext uri="{BB962C8B-B14F-4D97-AF65-F5344CB8AC3E}">
        <p14:creationId xmlns:p14="http://schemas.microsoft.com/office/powerpoint/2010/main" val="919347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with feedback linearization is to come up with a specifically built coordinate transform capable of moving a nonlinear system into a set of coordinates in which it behaves like a linear one. We make our first assumption here, namely that the control law for the nonlinear system comes in two parts: a pure state feedback control (ax) and designed controller (</a:t>
            </a:r>
            <a:r>
              <a:rPr lang="en-US" dirty="0" err="1"/>
              <a:t>bv</a:t>
            </a:r>
            <a:r>
              <a:rPr lang="en-US" dirty="0"/>
              <a:t>)</a:t>
            </a:r>
          </a:p>
          <a:p>
            <a:endParaRPr lang="en-US" dirty="0"/>
          </a:p>
          <a:p>
            <a:r>
              <a:rPr lang="en-US" dirty="0"/>
              <a:t>I’ll be focusing on the local SISO definition here for the sake of clarity; every argument I make here will extend to the global MIMO case naturally via the addition of extra control inputs (turning the g(x)u term into a sum across all control inputs), with global applicability hinging on the global truth of a few conditions presented in the next few slides. </a:t>
            </a:r>
          </a:p>
          <a:p>
            <a:endParaRPr lang="en-US" dirty="0"/>
          </a:p>
          <a:p>
            <a:r>
              <a:rPr lang="en-US" dirty="0"/>
              <a:t>BUT, before I can define the transform itself, I’ll need to set up a couple tools…</a:t>
            </a:r>
          </a:p>
        </p:txBody>
      </p:sp>
      <p:sp>
        <p:nvSpPr>
          <p:cNvPr id="4" name="Slide Number Placeholder 3"/>
          <p:cNvSpPr>
            <a:spLocks noGrp="1"/>
          </p:cNvSpPr>
          <p:nvPr>
            <p:ph type="sldNum" sz="quarter" idx="5"/>
          </p:nvPr>
        </p:nvSpPr>
        <p:spPr/>
        <p:txBody>
          <a:bodyPr/>
          <a:lstStyle/>
          <a:p>
            <a:fld id="{AA2CDDB9-978F-E046-8E19-F4605FEBBF46}" type="slidenum">
              <a:rPr lang="en-US" smtClean="0"/>
              <a:pPr/>
              <a:t>4</a:t>
            </a:fld>
            <a:endParaRPr lang="en-US"/>
          </a:p>
        </p:txBody>
      </p:sp>
    </p:spTree>
    <p:extLst>
      <p:ext uri="{BB962C8B-B14F-4D97-AF65-F5344CB8AC3E}">
        <p14:creationId xmlns:p14="http://schemas.microsoft.com/office/powerpoint/2010/main" val="66454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need is called Relative System Degree. We can find the relative degree of our system by repeatedly differentiating the output with respect to time until a nonzero term containing the output appears, the order of that derivative is the systems degree</a:t>
            </a:r>
          </a:p>
          <a:p>
            <a:r>
              <a:rPr lang="en-US" dirty="0"/>
              <a:t>Notice that I haven’t defined what </a:t>
            </a:r>
            <a:r>
              <a:rPr lang="el-GR" dirty="0"/>
              <a:t>ψ</a:t>
            </a:r>
            <a:r>
              <a:rPr lang="en-US" dirty="0"/>
              <a:t> is – that’s because there’s a problem with this definition. I’ve defined our output function to be h(x), where the time evolution of x is a function of our current state and input, with the input being a function of state – how do we find the time derivative of a system like this? </a:t>
            </a:r>
          </a:p>
        </p:txBody>
      </p:sp>
      <p:sp>
        <p:nvSpPr>
          <p:cNvPr id="4" name="Slide Number Placeholder 3"/>
          <p:cNvSpPr>
            <a:spLocks noGrp="1"/>
          </p:cNvSpPr>
          <p:nvPr>
            <p:ph type="sldNum" sz="quarter" idx="5"/>
          </p:nvPr>
        </p:nvSpPr>
        <p:spPr/>
        <p:txBody>
          <a:bodyPr/>
          <a:lstStyle/>
          <a:p>
            <a:fld id="{AA2CDDB9-978F-E046-8E19-F4605FEBBF46}" type="slidenum">
              <a:rPr lang="en-US" smtClean="0"/>
              <a:pPr/>
              <a:t>5</a:t>
            </a:fld>
            <a:endParaRPr lang="en-US"/>
          </a:p>
        </p:txBody>
      </p:sp>
    </p:spTree>
    <p:extLst>
      <p:ext uri="{BB962C8B-B14F-4D97-AF65-F5344CB8AC3E}">
        <p14:creationId xmlns:p14="http://schemas.microsoft.com/office/powerpoint/2010/main" val="417688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that’s where the second necessary tool comes in! The Lie Derivative is the theoretical tool which holds this approach together, first we’ll use it to differentiate our output and eventually we’ll use it to construct our control law.</a:t>
            </a:r>
          </a:p>
          <a:p>
            <a:endParaRPr lang="en-US" dirty="0"/>
          </a:p>
          <a:p>
            <a:r>
              <a:rPr lang="en-US" dirty="0"/>
              <a:t>To be precise, our control system is a mathematical construction called a Vector Field, which takes in a vector corresponding to an n dimensional point (the state and input) and assigns it to another vector (in this case the output y or time rate of change of state x dot).  Our end goal is to differentiate our output with respect to the state(s) so we’ll need to build a rigorous definition for what that means. Once we do this, all that’s left is algebra.</a:t>
            </a:r>
          </a:p>
        </p:txBody>
      </p:sp>
      <p:sp>
        <p:nvSpPr>
          <p:cNvPr id="4" name="Slide Number Placeholder 3"/>
          <p:cNvSpPr>
            <a:spLocks noGrp="1"/>
          </p:cNvSpPr>
          <p:nvPr>
            <p:ph type="sldNum" sz="quarter" idx="5"/>
          </p:nvPr>
        </p:nvSpPr>
        <p:spPr/>
        <p:txBody>
          <a:bodyPr/>
          <a:lstStyle/>
          <a:p>
            <a:fld id="{AA2CDDB9-978F-E046-8E19-F4605FEBBF46}" type="slidenum">
              <a:rPr lang="en-US" smtClean="0"/>
              <a:pPr/>
              <a:t>6</a:t>
            </a:fld>
            <a:endParaRPr lang="en-US"/>
          </a:p>
        </p:txBody>
      </p:sp>
    </p:spTree>
    <p:extLst>
      <p:ext uri="{BB962C8B-B14F-4D97-AF65-F5344CB8AC3E}">
        <p14:creationId xmlns:p14="http://schemas.microsoft.com/office/powerpoint/2010/main" val="314829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a:t>
            </a:r>
            <a:r>
              <a:rPr lang="en-US" dirty="0" err="1"/>
              <a:t>jacobian</a:t>
            </a:r>
            <a:r>
              <a:rPr lang="en-US" dirty="0"/>
              <a:t>, the Lie Derivative gives us the tools to evaluate the rate of change of a multiple valued function with respect to multiple inputs – in it’s simplest case it looks suspiciously like a Jacobian in fact. </a:t>
            </a:r>
          </a:p>
          <a:p>
            <a:endParaRPr lang="en-US" dirty="0"/>
          </a:p>
          <a:p>
            <a:r>
              <a:rPr lang="en-US" dirty="0"/>
              <a:t>I’m opting to forgo the full definition of a Lie Derivative which uses Lie Algebras (hence the name) to avoid delving too deeply into the abstract algebra – I’ll have a source for this linker at the end. In this case the Lie Derivative will look a lot like the </a:t>
            </a:r>
            <a:r>
              <a:rPr lang="en-US" dirty="0" err="1"/>
              <a:t>jacobian</a:t>
            </a:r>
            <a:r>
              <a:rPr lang="en-US" dirty="0"/>
              <a:t> because I’ve limited myself to the special case of vector and scalar values functions. These tools prove useful in many cases because, unlike the Jacobian, they are coordinate invariant.</a:t>
            </a:r>
          </a:p>
        </p:txBody>
      </p:sp>
      <p:sp>
        <p:nvSpPr>
          <p:cNvPr id="4" name="Slide Number Placeholder 3"/>
          <p:cNvSpPr>
            <a:spLocks noGrp="1"/>
          </p:cNvSpPr>
          <p:nvPr>
            <p:ph type="sldNum" sz="quarter" idx="5"/>
          </p:nvPr>
        </p:nvSpPr>
        <p:spPr/>
        <p:txBody>
          <a:bodyPr/>
          <a:lstStyle/>
          <a:p>
            <a:fld id="{AA2CDDB9-978F-E046-8E19-F4605FEBBF46}" type="slidenum">
              <a:rPr lang="en-US" smtClean="0"/>
              <a:pPr/>
              <a:t>7</a:t>
            </a:fld>
            <a:endParaRPr lang="en-US"/>
          </a:p>
        </p:txBody>
      </p:sp>
    </p:spTree>
    <p:extLst>
      <p:ext uri="{BB962C8B-B14F-4D97-AF65-F5344CB8AC3E}">
        <p14:creationId xmlns:p14="http://schemas.microsoft.com/office/powerpoint/2010/main" val="316873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extend our Lie Derivative notation a little bit to enable us to say things like:</a:t>
            </a:r>
          </a:p>
          <a:p>
            <a:r>
              <a:rPr lang="en-US" dirty="0"/>
              <a:t>-We can take mixed base Lie Derivatives by repeatedly differentiating and multiplying by different functions</a:t>
            </a:r>
          </a:p>
          <a:p>
            <a:r>
              <a:rPr lang="en-US" dirty="0"/>
              <a:t>-The 0</a:t>
            </a:r>
            <a:r>
              <a:rPr lang="en-US" baseline="30000" dirty="0"/>
              <a:t>th</a:t>
            </a:r>
            <a:r>
              <a:rPr lang="en-US" dirty="0"/>
              <a:t> degree Lie Derivative of a function is just the function</a:t>
            </a:r>
          </a:p>
          <a:p>
            <a:r>
              <a:rPr lang="en-US" dirty="0"/>
              <a:t>-Lie Derivatives w/</a:t>
            </a:r>
            <a:r>
              <a:rPr lang="en-US" dirty="0" err="1"/>
              <a:t>r.t.</a:t>
            </a:r>
            <a:r>
              <a:rPr lang="en-US" dirty="0"/>
              <a:t> the same base will add their orders together when multiplied</a:t>
            </a:r>
          </a:p>
        </p:txBody>
      </p:sp>
      <p:sp>
        <p:nvSpPr>
          <p:cNvPr id="4" name="Slide Number Placeholder 3"/>
          <p:cNvSpPr>
            <a:spLocks noGrp="1"/>
          </p:cNvSpPr>
          <p:nvPr>
            <p:ph type="sldNum" sz="quarter" idx="5"/>
          </p:nvPr>
        </p:nvSpPr>
        <p:spPr/>
        <p:txBody>
          <a:bodyPr/>
          <a:lstStyle/>
          <a:p>
            <a:fld id="{AA2CDDB9-978F-E046-8E19-F4605FEBBF46}" type="slidenum">
              <a:rPr lang="en-US" smtClean="0"/>
              <a:pPr/>
              <a:t>8</a:t>
            </a:fld>
            <a:endParaRPr lang="en-US"/>
          </a:p>
        </p:txBody>
      </p:sp>
    </p:spTree>
    <p:extLst>
      <p:ext uri="{BB962C8B-B14F-4D97-AF65-F5344CB8AC3E}">
        <p14:creationId xmlns:p14="http://schemas.microsoft.com/office/powerpoint/2010/main" val="257012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return to the idea of Relative System Degree and see how to define it using Lie Derivatives</a:t>
            </a:r>
          </a:p>
          <a:p>
            <a:endParaRPr lang="en-US" dirty="0"/>
          </a:p>
          <a:p>
            <a:r>
              <a:rPr lang="en-US" dirty="0"/>
              <a:t>First, we take the time derivative of our output, applying the </a:t>
            </a:r>
            <a:r>
              <a:rPr lang="en-US" dirty="0" err="1"/>
              <a:t>chainrule</a:t>
            </a:r>
            <a:r>
              <a:rPr lang="en-US" dirty="0"/>
              <a:t> as before to get </a:t>
            </a:r>
            <a:r>
              <a:rPr lang="en-US" dirty="0" err="1"/>
              <a:t>yDot</a:t>
            </a:r>
            <a:r>
              <a:rPr lang="en-US" dirty="0"/>
              <a:t> = (dh/dx)</a:t>
            </a:r>
            <a:r>
              <a:rPr lang="en-US" dirty="0" err="1"/>
              <a:t>xDot</a:t>
            </a:r>
            <a:r>
              <a:rPr lang="en-US" dirty="0"/>
              <a:t>, where we then substitute in our known expression for </a:t>
            </a:r>
            <a:r>
              <a:rPr lang="en-US" dirty="0" err="1"/>
              <a:t>xDot</a:t>
            </a:r>
            <a:endParaRPr lang="en-US" dirty="0"/>
          </a:p>
          <a:p>
            <a:r>
              <a:rPr lang="en-US" dirty="0"/>
              <a:t>All of a sudden our control input u has appeared, it looks like we’ve found that system order will always be one! However, working this out and solving numerically reveals that for many systems the term </a:t>
            </a:r>
            <a:r>
              <a:rPr lang="en-US" dirty="0" err="1"/>
              <a:t>Lgh</a:t>
            </a:r>
            <a:r>
              <a:rPr lang="en-US" dirty="0"/>
              <a:t>(x)u is zero for all state inputs; u hasn’t necessarily appeared here and we will likely need to take more derivatives</a:t>
            </a:r>
          </a:p>
        </p:txBody>
      </p:sp>
      <p:sp>
        <p:nvSpPr>
          <p:cNvPr id="4" name="Slide Number Placeholder 3"/>
          <p:cNvSpPr>
            <a:spLocks noGrp="1"/>
          </p:cNvSpPr>
          <p:nvPr>
            <p:ph type="sldNum" sz="quarter" idx="5"/>
          </p:nvPr>
        </p:nvSpPr>
        <p:spPr/>
        <p:txBody>
          <a:bodyPr/>
          <a:lstStyle/>
          <a:p>
            <a:fld id="{AA2CDDB9-978F-E046-8E19-F4605FEBBF46}" type="slidenum">
              <a:rPr lang="en-US" smtClean="0"/>
              <a:pPr/>
              <a:t>9</a:t>
            </a:fld>
            <a:endParaRPr lang="en-US"/>
          </a:p>
        </p:txBody>
      </p:sp>
    </p:spTree>
    <p:extLst>
      <p:ext uri="{BB962C8B-B14F-4D97-AF65-F5344CB8AC3E}">
        <p14:creationId xmlns:p14="http://schemas.microsoft.com/office/powerpoint/2010/main" val="232776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Repeated differentiations of our output make use of the rules we defined a few slides back; we see mixed base Lie Derivatives and higher order derivates appearing in the math! Each of these derivatives will follow the same structure, laid out on the bottom of this slide. Our system degree is that the smallest order n for which the second term (which contains the input u) is nonzero. Luckily, many common systems are of degree 2, making the </a:t>
            </a:r>
            <a:r>
              <a:rPr lang="en-US" dirty="0" err="1"/>
              <a:t>LgLf</a:t>
            </a:r>
            <a:r>
              <a:rPr lang="en-US" dirty="0"/>
              <a:t> matrix a square matrix very similar in construction to the Hessian</a:t>
            </a:r>
          </a:p>
        </p:txBody>
      </p:sp>
      <p:sp>
        <p:nvSpPr>
          <p:cNvPr id="4" name="Slide Number Placeholder 3"/>
          <p:cNvSpPr>
            <a:spLocks noGrp="1"/>
          </p:cNvSpPr>
          <p:nvPr>
            <p:ph type="sldNum" sz="quarter" idx="5"/>
          </p:nvPr>
        </p:nvSpPr>
        <p:spPr/>
        <p:txBody>
          <a:bodyPr/>
          <a:lstStyle/>
          <a:p>
            <a:fld id="{AA2CDDB9-978F-E046-8E19-F4605FEBBF46}" type="slidenum">
              <a:rPr lang="en-US" smtClean="0"/>
              <a:pPr/>
              <a:t>10</a:t>
            </a:fld>
            <a:endParaRPr lang="en-US"/>
          </a:p>
        </p:txBody>
      </p:sp>
    </p:spTree>
    <p:extLst>
      <p:ext uri="{BB962C8B-B14F-4D97-AF65-F5344CB8AC3E}">
        <p14:creationId xmlns:p14="http://schemas.microsoft.com/office/powerpoint/2010/main" val="1013489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3F5A-D3BA-8847-9F68-007DFDCCBAC4}"/>
              </a:ext>
            </a:extLst>
          </p:cNvPr>
          <p:cNvSpPr>
            <a:spLocks noGrp="1"/>
          </p:cNvSpPr>
          <p:nvPr>
            <p:ph type="ctrTitle" hasCustomPrompt="1"/>
          </p:nvPr>
        </p:nvSpPr>
        <p:spPr>
          <a:xfrm>
            <a:off x="838200" y="672662"/>
            <a:ext cx="10754710" cy="2754696"/>
          </a:xfrm>
        </p:spPr>
        <p:txBody>
          <a:bodyPr anchor="b"/>
          <a:lstStyle>
            <a:lvl1pPr algn="ctr">
              <a:defRPr sz="6000"/>
            </a:lvl1pPr>
          </a:lstStyle>
          <a:p>
            <a:r>
              <a:rPr lang="en-US" dirty="0"/>
              <a:t>Click to edit </a:t>
            </a:r>
            <a:br>
              <a:rPr lang="en-US" dirty="0"/>
            </a:br>
            <a:r>
              <a:rPr lang="en-US" dirty="0"/>
              <a:t>presentation title</a:t>
            </a:r>
          </a:p>
        </p:txBody>
      </p:sp>
      <p:sp>
        <p:nvSpPr>
          <p:cNvPr id="3" name="Subtitle 2">
            <a:extLst>
              <a:ext uri="{FF2B5EF4-FFF2-40B4-BE49-F238E27FC236}">
                <a16:creationId xmlns:a16="http://schemas.microsoft.com/office/drawing/2014/main" id="{6EE1791E-F1B1-F442-BD80-1027D505EB08}"/>
              </a:ext>
            </a:extLst>
          </p:cNvPr>
          <p:cNvSpPr>
            <a:spLocks noGrp="1"/>
          </p:cNvSpPr>
          <p:nvPr>
            <p:ph type="subTitle" idx="1" hasCustomPrompt="1"/>
          </p:nvPr>
        </p:nvSpPr>
        <p:spPr>
          <a:xfrm>
            <a:off x="838200" y="3654043"/>
            <a:ext cx="10754710" cy="150018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and/or author’s name</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01135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CD43-6FEF-3C4B-947A-2F4B26CB9841}"/>
              </a:ext>
            </a:extLst>
          </p:cNvPr>
          <p:cNvSpPr>
            <a:spLocks noGrp="1"/>
          </p:cNvSpPr>
          <p:nvPr>
            <p:ph type="title" hasCustomPrompt="1"/>
          </p:nvPr>
        </p:nvSpPr>
        <p:spPr/>
        <p:txBody>
          <a:bodyPr/>
          <a:lstStyle>
            <a:lvl1pPr>
              <a:defRPr/>
            </a:lvl1pPr>
          </a:lstStyle>
          <a:p>
            <a:r>
              <a:rPr lang="en-US" dirty="0"/>
              <a:t>Click to edit department contact info slide title here</a:t>
            </a:r>
          </a:p>
        </p:txBody>
      </p:sp>
      <p:sp>
        <p:nvSpPr>
          <p:cNvPr id="5" name="Text Placeholder 4">
            <a:extLst>
              <a:ext uri="{FF2B5EF4-FFF2-40B4-BE49-F238E27FC236}">
                <a16:creationId xmlns:a16="http://schemas.microsoft.com/office/drawing/2014/main" id="{B48501E6-0927-9247-99B8-8820F650958C}"/>
              </a:ext>
            </a:extLst>
          </p:cNvPr>
          <p:cNvSpPr>
            <a:spLocks noGrp="1"/>
          </p:cNvSpPr>
          <p:nvPr>
            <p:ph type="body" sz="quarter" idx="11" hasCustomPrompt="1"/>
          </p:nvPr>
        </p:nvSpPr>
        <p:spPr>
          <a:xfrm>
            <a:off x="2396086" y="3416631"/>
            <a:ext cx="8957714" cy="482600"/>
          </a:xfrm>
        </p:spPr>
        <p:txBody>
          <a:bodyPr/>
          <a:lstStyle>
            <a:lvl1pPr marL="0" indent="0">
              <a:buNone/>
              <a:defRPr/>
            </a:lvl1pPr>
          </a:lstStyle>
          <a:p>
            <a:pPr lvl="0"/>
            <a:r>
              <a:rPr lang="en-US" dirty="0"/>
              <a:t>Add Department Twitter or delete icon</a:t>
            </a:r>
          </a:p>
        </p:txBody>
      </p:sp>
      <p:sp>
        <p:nvSpPr>
          <p:cNvPr id="6" name="Text Placeholder 4">
            <a:extLst>
              <a:ext uri="{FF2B5EF4-FFF2-40B4-BE49-F238E27FC236}">
                <a16:creationId xmlns:a16="http://schemas.microsoft.com/office/drawing/2014/main" id="{63F9D24D-0BFB-9B45-BD40-AD0C2A58CA51}"/>
              </a:ext>
            </a:extLst>
          </p:cNvPr>
          <p:cNvSpPr>
            <a:spLocks noGrp="1"/>
          </p:cNvSpPr>
          <p:nvPr>
            <p:ph type="body" sz="quarter" idx="12" hasCustomPrompt="1"/>
          </p:nvPr>
        </p:nvSpPr>
        <p:spPr>
          <a:xfrm>
            <a:off x="2396086" y="2680908"/>
            <a:ext cx="8957714" cy="482600"/>
          </a:xfrm>
        </p:spPr>
        <p:txBody>
          <a:bodyPr/>
          <a:lstStyle>
            <a:lvl1pPr marL="0" indent="0">
              <a:buNone/>
              <a:defRPr/>
            </a:lvl1pPr>
          </a:lstStyle>
          <a:p>
            <a:pPr lvl="0"/>
            <a:r>
              <a:rPr lang="en-US" dirty="0"/>
              <a:t>Add Department Facebook or delete icon</a:t>
            </a:r>
          </a:p>
        </p:txBody>
      </p:sp>
      <p:sp>
        <p:nvSpPr>
          <p:cNvPr id="7" name="Text Placeholder 4">
            <a:extLst>
              <a:ext uri="{FF2B5EF4-FFF2-40B4-BE49-F238E27FC236}">
                <a16:creationId xmlns:a16="http://schemas.microsoft.com/office/drawing/2014/main" id="{E1D1DFAA-856C-BD49-95ED-4428C1D99705}"/>
              </a:ext>
            </a:extLst>
          </p:cNvPr>
          <p:cNvSpPr>
            <a:spLocks noGrp="1"/>
          </p:cNvSpPr>
          <p:nvPr>
            <p:ph type="body" sz="quarter" idx="13" hasCustomPrompt="1"/>
          </p:nvPr>
        </p:nvSpPr>
        <p:spPr>
          <a:xfrm>
            <a:off x="2396086" y="4152354"/>
            <a:ext cx="8957714" cy="482600"/>
          </a:xfrm>
        </p:spPr>
        <p:txBody>
          <a:bodyPr/>
          <a:lstStyle>
            <a:lvl1pPr marL="0" indent="0">
              <a:buNone/>
              <a:defRPr/>
            </a:lvl1pPr>
          </a:lstStyle>
          <a:p>
            <a:pPr lvl="0"/>
            <a:r>
              <a:rPr lang="en-US" dirty="0"/>
              <a:t>Add Department Instagram or delete icon</a:t>
            </a:r>
          </a:p>
        </p:txBody>
      </p:sp>
      <p:sp>
        <p:nvSpPr>
          <p:cNvPr id="8" name="Text Placeholder 4">
            <a:extLst>
              <a:ext uri="{FF2B5EF4-FFF2-40B4-BE49-F238E27FC236}">
                <a16:creationId xmlns:a16="http://schemas.microsoft.com/office/drawing/2014/main" id="{9ED7F4D0-919F-C14C-A338-804F204F3F05}"/>
              </a:ext>
            </a:extLst>
          </p:cNvPr>
          <p:cNvSpPr>
            <a:spLocks noGrp="1"/>
          </p:cNvSpPr>
          <p:nvPr>
            <p:ph type="body" sz="quarter" idx="14" hasCustomPrompt="1"/>
          </p:nvPr>
        </p:nvSpPr>
        <p:spPr>
          <a:xfrm>
            <a:off x="2396086" y="4884304"/>
            <a:ext cx="8957714" cy="482600"/>
          </a:xfrm>
        </p:spPr>
        <p:txBody>
          <a:bodyPr/>
          <a:lstStyle>
            <a:lvl1pPr marL="0" indent="0">
              <a:buNone/>
              <a:defRPr/>
            </a:lvl1pPr>
          </a:lstStyle>
          <a:p>
            <a:pPr lvl="0"/>
            <a:r>
              <a:rPr lang="en-US" dirty="0"/>
              <a:t>Add Department </a:t>
            </a:r>
            <a:r>
              <a:rPr lang="en-US" dirty="0" err="1"/>
              <a:t>Youtube</a:t>
            </a:r>
            <a:r>
              <a:rPr lang="en-US" dirty="0"/>
              <a:t> or delete icon</a:t>
            </a:r>
          </a:p>
        </p:txBody>
      </p:sp>
      <p:sp>
        <p:nvSpPr>
          <p:cNvPr id="9" name="Text Placeholder 4">
            <a:extLst>
              <a:ext uri="{FF2B5EF4-FFF2-40B4-BE49-F238E27FC236}">
                <a16:creationId xmlns:a16="http://schemas.microsoft.com/office/drawing/2014/main" id="{018C4912-9759-7246-878B-2791CDE1756B}"/>
              </a:ext>
            </a:extLst>
          </p:cNvPr>
          <p:cNvSpPr>
            <a:spLocks noGrp="1"/>
          </p:cNvSpPr>
          <p:nvPr>
            <p:ph type="body" sz="quarter" idx="15" hasCustomPrompt="1"/>
          </p:nvPr>
        </p:nvSpPr>
        <p:spPr>
          <a:xfrm>
            <a:off x="2396086" y="1948958"/>
            <a:ext cx="8957714" cy="482600"/>
          </a:xfrm>
        </p:spPr>
        <p:txBody>
          <a:bodyPr/>
          <a:lstStyle>
            <a:lvl1pPr marL="0" indent="0">
              <a:buNone/>
              <a:defRPr/>
            </a:lvl1pPr>
          </a:lstStyle>
          <a:p>
            <a:pPr lvl="0"/>
            <a:r>
              <a:rPr lang="en-US" dirty="0"/>
              <a:t>Add Department website here</a:t>
            </a:r>
          </a:p>
        </p:txBody>
      </p:sp>
      <p:sp>
        <p:nvSpPr>
          <p:cNvPr id="11"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315701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Backgrou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51E80C-48C6-6449-9380-864FB8C5AC2A}"/>
              </a:ext>
            </a:extLst>
          </p:cNvPr>
          <p:cNvSpPr>
            <a:spLocks noGrp="1"/>
          </p:cNvSpPr>
          <p:nvPr>
            <p:ph type="ctrTitle" hasCustomPrompt="1"/>
          </p:nvPr>
        </p:nvSpPr>
        <p:spPr>
          <a:xfrm>
            <a:off x="838200" y="672662"/>
            <a:ext cx="10754710" cy="2754696"/>
          </a:xfrm>
        </p:spPr>
        <p:txBody>
          <a:bodyPr anchor="b"/>
          <a:lstStyle>
            <a:lvl1pPr algn="ctr">
              <a:defRPr sz="6000">
                <a:solidFill>
                  <a:schemeClr val="bg1"/>
                </a:solidFill>
              </a:defRPr>
            </a:lvl1pPr>
          </a:lstStyle>
          <a:p>
            <a:r>
              <a:rPr lang="en-US" dirty="0"/>
              <a:t>Click to edit </a:t>
            </a:r>
            <a:br>
              <a:rPr lang="en-US" dirty="0"/>
            </a:br>
            <a:r>
              <a:rPr lang="en-US" dirty="0"/>
              <a:t>presentation title</a:t>
            </a:r>
          </a:p>
        </p:txBody>
      </p:sp>
      <p:sp>
        <p:nvSpPr>
          <p:cNvPr id="7" name="Subtitle 2">
            <a:extLst>
              <a:ext uri="{FF2B5EF4-FFF2-40B4-BE49-F238E27FC236}">
                <a16:creationId xmlns:a16="http://schemas.microsoft.com/office/drawing/2014/main" id="{40EDD42D-C84C-1C41-927A-126C97A0B598}"/>
              </a:ext>
            </a:extLst>
          </p:cNvPr>
          <p:cNvSpPr>
            <a:spLocks noGrp="1"/>
          </p:cNvSpPr>
          <p:nvPr>
            <p:ph type="subTitle" idx="1" hasCustomPrompt="1"/>
          </p:nvPr>
        </p:nvSpPr>
        <p:spPr>
          <a:xfrm>
            <a:off x="838200" y="3654043"/>
            <a:ext cx="10754710" cy="1500187"/>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and/or author’s name</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591107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Backgrou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8C2C41-3D62-5E4B-9930-3AD90760863C}"/>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en-US" dirty="0"/>
              <a:t>Click to edit slide title</a:t>
            </a:r>
          </a:p>
        </p:txBody>
      </p:sp>
      <p:sp>
        <p:nvSpPr>
          <p:cNvPr id="5" name="Content Placeholder 2">
            <a:extLst>
              <a:ext uri="{FF2B5EF4-FFF2-40B4-BE49-F238E27FC236}">
                <a16:creationId xmlns:a16="http://schemas.microsoft.com/office/drawing/2014/main" id="{16B0A240-713D-9242-9E6E-48BD299B0805}"/>
              </a:ext>
            </a:extLst>
          </p:cNvPr>
          <p:cNvSpPr>
            <a:spLocks noGrp="1"/>
          </p:cNvSpPr>
          <p:nvPr>
            <p:ph idx="1" hasCustomPrompt="1"/>
          </p:nvPr>
        </p:nvSpPr>
        <p:spPr>
          <a:xfrm>
            <a:off x="838200" y="1825625"/>
            <a:ext cx="10515600" cy="3723837"/>
          </a:xfrm>
        </p:spPr>
        <p:txBody>
          <a:bodyPr/>
          <a:lstStyle>
            <a:lvl1pPr>
              <a:lnSpc>
                <a:spcPct val="100000"/>
              </a:lnSpc>
              <a:defRPr>
                <a:solidFill>
                  <a:schemeClr val="bg1"/>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255296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642388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ark Schoo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600917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erospac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226511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erospac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715012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oengineering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151147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oengineering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83588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B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5250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D87A-4AB4-3F49-84A6-5373C6001ACA}"/>
              </a:ext>
            </a:extLst>
          </p:cNvPr>
          <p:cNvSpPr>
            <a:spLocks noGrp="1"/>
          </p:cNvSpPr>
          <p:nvPr>
            <p:ph type="title" hasCustomPrompt="1"/>
          </p:nvPr>
        </p:nvSpPr>
        <p:spPr>
          <a:xfrm>
            <a:off x="831850" y="574621"/>
            <a:ext cx="10515600" cy="2852737"/>
          </a:xfrm>
        </p:spPr>
        <p:txBody>
          <a:bodyPr anchor="b"/>
          <a:lstStyle>
            <a:lvl1pPr>
              <a:defRPr sz="6000"/>
            </a:lvl1pPr>
          </a:lstStyle>
          <a:p>
            <a:r>
              <a:rPr lang="en-US" dirty="0"/>
              <a:t>Click to edit </a:t>
            </a:r>
            <a:br>
              <a:rPr lang="en-US" dirty="0"/>
            </a:br>
            <a:r>
              <a:rPr lang="en-US" dirty="0"/>
              <a:t>presentation title</a:t>
            </a:r>
          </a:p>
        </p:txBody>
      </p:sp>
      <p:sp>
        <p:nvSpPr>
          <p:cNvPr id="3" name="Text Placeholder 2">
            <a:extLst>
              <a:ext uri="{FF2B5EF4-FFF2-40B4-BE49-F238E27FC236}">
                <a16:creationId xmlns:a16="http://schemas.microsoft.com/office/drawing/2014/main" id="{43AF5081-A59A-894E-B0A6-638E58C33DAB}"/>
              </a:ext>
            </a:extLst>
          </p:cNvPr>
          <p:cNvSpPr>
            <a:spLocks noGrp="1"/>
          </p:cNvSpPr>
          <p:nvPr>
            <p:ph type="body" idx="1" hasCustomPrompt="1"/>
          </p:nvPr>
        </p:nvSpPr>
        <p:spPr>
          <a:xfrm>
            <a:off x="831850" y="365404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subtitle and/or author’s name</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72119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B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02180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E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085707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E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94563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C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48876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C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11182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P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8610835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P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13538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348344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S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16409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echanica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09521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E415-1D70-1A45-AAC3-0F82BCADE724}"/>
              </a:ext>
            </a:extLst>
          </p:cNvPr>
          <p:cNvSpPr>
            <a:spLocks noGrp="1"/>
          </p:cNvSpPr>
          <p:nvPr>
            <p:ph type="title" hasCustomPrompt="1"/>
          </p:nvPr>
        </p:nvSpPr>
        <p:spPr/>
        <p:txBody>
          <a:bodyPr/>
          <a:lstStyle/>
          <a:p>
            <a:r>
              <a:rPr lang="en-US" dirty="0"/>
              <a:t>Click to edit slide title</a:t>
            </a:r>
          </a:p>
        </p:txBody>
      </p:sp>
      <p:sp>
        <p:nvSpPr>
          <p:cNvPr id="3" name="Content Placeholder 2">
            <a:extLst>
              <a:ext uri="{FF2B5EF4-FFF2-40B4-BE49-F238E27FC236}">
                <a16:creationId xmlns:a16="http://schemas.microsoft.com/office/drawing/2014/main" id="{E6665EE4-2314-F940-A229-63C3D7C29AA0}"/>
              </a:ext>
            </a:extLst>
          </p:cNvPr>
          <p:cNvSpPr>
            <a:spLocks noGrp="1"/>
          </p:cNvSpPr>
          <p:nvPr>
            <p:ph idx="1" hasCustomPrompt="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19609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echanica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618218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S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022751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S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5059730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Tech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178890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Tech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6651350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T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0402691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68827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I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636995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I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259062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REAP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277984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94E6-3107-3846-9197-CA86B03AABF7}"/>
              </a:ext>
            </a:extLst>
          </p:cNvPr>
          <p:cNvSpPr>
            <a:spLocks noGrp="1"/>
          </p:cNvSpPr>
          <p:nvPr>
            <p:ph type="title" hasCustomPrompt="1"/>
          </p:nvPr>
        </p:nvSpPr>
        <p:spPr/>
        <p:txBody>
          <a:bodyPr/>
          <a:lstStyle/>
          <a:p>
            <a:r>
              <a:rPr lang="en-US" dirty="0"/>
              <a:t>Click to edit slide title</a:t>
            </a:r>
          </a:p>
        </p:txBody>
      </p:sp>
      <p:sp>
        <p:nvSpPr>
          <p:cNvPr id="3" name="Content Placeholder 2">
            <a:extLst>
              <a:ext uri="{FF2B5EF4-FFF2-40B4-BE49-F238E27FC236}">
                <a16:creationId xmlns:a16="http://schemas.microsoft.com/office/drawing/2014/main" id="{577EAA58-C5C7-0045-8EF4-ED6B09FB4C03}"/>
              </a:ext>
            </a:extLst>
          </p:cNvPr>
          <p:cNvSpPr>
            <a:spLocks noGrp="1"/>
          </p:cNvSpPr>
          <p:nvPr>
            <p:ph sz="half" idx="1" hasCustomPrompt="1"/>
          </p:nvPr>
        </p:nvSpPr>
        <p:spPr>
          <a:xfrm>
            <a:off x="838200" y="1825625"/>
            <a:ext cx="5181600" cy="373434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6385E51-FB58-4F45-B87D-63B92B9FC0D7}"/>
              </a:ext>
            </a:extLst>
          </p:cNvPr>
          <p:cNvSpPr>
            <a:spLocks noGrp="1"/>
          </p:cNvSpPr>
          <p:nvPr>
            <p:ph sz="half" idx="2" hasCustomPrompt="1"/>
          </p:nvPr>
        </p:nvSpPr>
        <p:spPr>
          <a:xfrm>
            <a:off x="6172200" y="1825625"/>
            <a:ext cx="5181600" cy="373434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26146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REA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7674405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schell Institu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2872353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schell Institu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2626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7C79E-1D6E-0340-8FD9-780A22946A18}"/>
              </a:ext>
            </a:extLst>
          </p:cNvPr>
          <p:cNvSpPr>
            <a:spLocks noGrp="1"/>
          </p:cNvSpPr>
          <p:nvPr>
            <p:ph type="title" hasCustomPrompt="1"/>
          </p:nvPr>
        </p:nvSpPr>
        <p:spPr>
          <a:xfrm>
            <a:off x="839788" y="365125"/>
            <a:ext cx="10515600" cy="1325563"/>
          </a:xfrm>
        </p:spPr>
        <p:txBody>
          <a:bodyPr anchor="b"/>
          <a:lstStyle/>
          <a:p>
            <a:r>
              <a:rPr lang="en-US" dirty="0"/>
              <a:t>Click to edit slide title</a:t>
            </a:r>
          </a:p>
        </p:txBody>
      </p:sp>
      <p:sp>
        <p:nvSpPr>
          <p:cNvPr id="3" name="Text Placeholder 2">
            <a:extLst>
              <a:ext uri="{FF2B5EF4-FFF2-40B4-BE49-F238E27FC236}">
                <a16:creationId xmlns:a16="http://schemas.microsoft.com/office/drawing/2014/main" id="{0C40FC09-50C2-C74C-9244-2E536E7D904A}"/>
              </a:ext>
            </a:extLst>
          </p:cNvPr>
          <p:cNvSpPr>
            <a:spLocks noGrp="1"/>
          </p:cNvSpPr>
          <p:nvPr>
            <p:ph type="body" idx="1" hasCustomPrompt="1"/>
          </p:nvPr>
        </p:nvSpPr>
        <p:spPr>
          <a:xfrm>
            <a:off x="839788" y="1681163"/>
            <a:ext cx="5157787" cy="7046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 here</a:t>
            </a:r>
          </a:p>
        </p:txBody>
      </p:sp>
      <p:sp>
        <p:nvSpPr>
          <p:cNvPr id="4" name="Content Placeholder 3">
            <a:extLst>
              <a:ext uri="{FF2B5EF4-FFF2-40B4-BE49-F238E27FC236}">
                <a16:creationId xmlns:a16="http://schemas.microsoft.com/office/drawing/2014/main" id="{0FCA063A-30A1-364E-8BDC-FDB4282C9186}"/>
              </a:ext>
            </a:extLst>
          </p:cNvPr>
          <p:cNvSpPr>
            <a:spLocks noGrp="1"/>
          </p:cNvSpPr>
          <p:nvPr>
            <p:ph sz="half" idx="2" hasCustomPrompt="1"/>
          </p:nvPr>
        </p:nvSpPr>
        <p:spPr>
          <a:xfrm>
            <a:off x="839788" y="2505075"/>
            <a:ext cx="5157787" cy="304438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06274F-15B8-8548-BD59-8A79AAB518D6}"/>
              </a:ext>
            </a:extLst>
          </p:cNvPr>
          <p:cNvSpPr>
            <a:spLocks noGrp="1"/>
          </p:cNvSpPr>
          <p:nvPr>
            <p:ph type="body" sz="quarter" idx="3" hasCustomPrompt="1"/>
          </p:nvPr>
        </p:nvSpPr>
        <p:spPr>
          <a:xfrm>
            <a:off x="6172200" y="1681163"/>
            <a:ext cx="5183188" cy="7046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 here</a:t>
            </a:r>
          </a:p>
        </p:txBody>
      </p:sp>
      <p:sp>
        <p:nvSpPr>
          <p:cNvPr id="6" name="Content Placeholder 5">
            <a:extLst>
              <a:ext uri="{FF2B5EF4-FFF2-40B4-BE49-F238E27FC236}">
                <a16:creationId xmlns:a16="http://schemas.microsoft.com/office/drawing/2014/main" id="{16AA3524-88E1-BB45-9062-DF4B908A2986}"/>
              </a:ext>
            </a:extLst>
          </p:cNvPr>
          <p:cNvSpPr>
            <a:spLocks noGrp="1"/>
          </p:cNvSpPr>
          <p:nvPr>
            <p:ph sz="quarter" idx="4" hasCustomPrompt="1"/>
          </p:nvPr>
        </p:nvSpPr>
        <p:spPr>
          <a:xfrm>
            <a:off x="6172200" y="2505075"/>
            <a:ext cx="5183188" cy="304438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10"/>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40194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B172-CA27-7540-A742-3EFFD3715824}"/>
              </a:ext>
            </a:extLst>
          </p:cNvPr>
          <p:cNvSpPr>
            <a:spLocks noGrp="1"/>
          </p:cNvSpPr>
          <p:nvPr>
            <p:ph type="title" hasCustomPrompt="1"/>
          </p:nvPr>
        </p:nvSpPr>
        <p:spPr/>
        <p:txBody>
          <a:bodyPr/>
          <a:lstStyle/>
          <a:p>
            <a:r>
              <a:rPr lang="en-US" dirty="0"/>
              <a:t>Click to edit slide title</a:t>
            </a:r>
          </a:p>
        </p:txBody>
      </p:sp>
      <p:sp>
        <p:nvSpPr>
          <p:cNvPr id="4"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747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F021-7697-A642-861D-A90D498C47BC}"/>
              </a:ext>
            </a:extLst>
          </p:cNvPr>
          <p:cNvSpPr>
            <a:spLocks noGrp="1"/>
          </p:cNvSpPr>
          <p:nvPr>
            <p:ph type="title" hasCustomPrompt="1"/>
          </p:nvPr>
        </p:nvSpPr>
        <p:spPr>
          <a:xfrm>
            <a:off x="838200" y="457200"/>
            <a:ext cx="3932237" cy="1003738"/>
          </a:xfrm>
        </p:spPr>
        <p:txBody>
          <a:bodyPr anchor="b"/>
          <a:lstStyle>
            <a:lvl1pPr>
              <a:defRPr sz="3200"/>
            </a:lvl1pPr>
          </a:lstStyle>
          <a:p>
            <a:r>
              <a:rPr lang="en-US" dirty="0"/>
              <a:t>Click to edit slide title here</a:t>
            </a:r>
          </a:p>
        </p:txBody>
      </p:sp>
      <p:sp>
        <p:nvSpPr>
          <p:cNvPr id="3" name="Content Placeholder 2">
            <a:extLst>
              <a:ext uri="{FF2B5EF4-FFF2-40B4-BE49-F238E27FC236}">
                <a16:creationId xmlns:a16="http://schemas.microsoft.com/office/drawing/2014/main" id="{D01789AD-A9C8-8041-87C6-C420904F5433}"/>
              </a:ext>
            </a:extLst>
          </p:cNvPr>
          <p:cNvSpPr>
            <a:spLocks noGrp="1"/>
          </p:cNvSpPr>
          <p:nvPr>
            <p:ph idx="1" hasCustomPrompt="1"/>
          </p:nvPr>
        </p:nvSpPr>
        <p:spPr>
          <a:xfrm>
            <a:off x="5183188" y="45720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FD0E60D1-1916-0A45-93FF-59F54202EAE4}"/>
              </a:ext>
            </a:extLst>
          </p:cNvPr>
          <p:cNvSpPr>
            <a:spLocks noGrp="1"/>
          </p:cNvSpPr>
          <p:nvPr>
            <p:ph type="body" sz="half" idx="12" hasCustomPrompt="1"/>
          </p:nvPr>
        </p:nvSpPr>
        <p:spPr>
          <a:xfrm>
            <a:off x="839788" y="1744718"/>
            <a:ext cx="3932237" cy="372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here</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59831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B781-07C4-3B4A-B015-DACE1998EF21}"/>
              </a:ext>
            </a:extLst>
          </p:cNvPr>
          <p:cNvSpPr>
            <a:spLocks noGrp="1"/>
          </p:cNvSpPr>
          <p:nvPr>
            <p:ph type="title" hasCustomPrompt="1"/>
          </p:nvPr>
        </p:nvSpPr>
        <p:spPr>
          <a:xfrm>
            <a:off x="839788" y="457200"/>
            <a:ext cx="3932237" cy="1003738"/>
          </a:xfrm>
        </p:spPr>
        <p:txBody>
          <a:bodyPr anchor="b"/>
          <a:lstStyle>
            <a:lvl1pPr>
              <a:defRPr sz="3200"/>
            </a:lvl1pPr>
          </a:lstStyle>
          <a:p>
            <a:r>
              <a:rPr lang="en-US" dirty="0"/>
              <a:t>Click to edit slide title here</a:t>
            </a:r>
          </a:p>
        </p:txBody>
      </p:sp>
      <p:sp>
        <p:nvSpPr>
          <p:cNvPr id="3" name="Picture Placeholder 2">
            <a:extLst>
              <a:ext uri="{FF2B5EF4-FFF2-40B4-BE49-F238E27FC236}">
                <a16:creationId xmlns:a16="http://schemas.microsoft.com/office/drawing/2014/main" id="{A1633B6E-6D8E-DC43-94C9-6D614DFC0D8C}"/>
              </a:ext>
            </a:extLst>
          </p:cNvPr>
          <p:cNvSpPr>
            <a:spLocks noGrp="1"/>
          </p:cNvSpPr>
          <p:nvPr>
            <p:ph type="pic" idx="1"/>
          </p:nvPr>
        </p:nvSpPr>
        <p:spPr>
          <a:xfrm>
            <a:off x="5183188" y="457200"/>
            <a:ext cx="6172200" cy="50081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D20B0B8-2606-EF4D-B56D-D1FFEA3BB326}"/>
              </a:ext>
            </a:extLst>
          </p:cNvPr>
          <p:cNvSpPr>
            <a:spLocks noGrp="1"/>
          </p:cNvSpPr>
          <p:nvPr>
            <p:ph type="body" sz="half" idx="2" hasCustomPrompt="1"/>
          </p:nvPr>
        </p:nvSpPr>
        <p:spPr>
          <a:xfrm>
            <a:off x="839788" y="1744718"/>
            <a:ext cx="3932237" cy="372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here</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2338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6294333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4D8C9-EB84-8844-A706-81E8D77575C8}"/>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CDE28-BCD7-8145-AA3F-41CBC87CBAD0}"/>
              </a:ext>
            </a:extLst>
          </p:cNvPr>
          <p:cNvSpPr>
            <a:spLocks noGrp="1"/>
          </p:cNvSpPr>
          <p:nvPr>
            <p:ph type="body" idx="1"/>
          </p:nvPr>
        </p:nvSpPr>
        <p:spPr>
          <a:xfrm>
            <a:off x="838200" y="1825625"/>
            <a:ext cx="10515600" cy="3723837"/>
          </a:xfrm>
          <a:prstGeom prst="rect">
            <a:avLst/>
          </a:prstGeom>
        </p:spPr>
        <p:txBody>
          <a:bodyPr vert="horz" lIns="91440" tIns="45720" rIns="91440" bIns="45720" rtlCol="0">
            <a:normAutofit/>
          </a:bodyPr>
          <a:lstStyle/>
          <a:p>
            <a:pPr lvl="0"/>
            <a:r>
              <a:rPr lang="en-US" dirty="0"/>
              <a:t>Edit Master text styles</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476067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6" r:id="rId7"/>
    <p:sldLayoutId id="2147483657" r:id="rId8"/>
    <p:sldLayoutId id="2147483655" r:id="rId9"/>
    <p:sldLayoutId id="2147483658" r:id="rId10"/>
    <p:sldLayoutId id="2147483667" r:id="rId11"/>
    <p:sldLayoutId id="2147483668" r:id="rId12"/>
    <p:sldLayoutId id="2147483678" r:id="rId13"/>
    <p:sldLayoutId id="2147483659" r:id="rId14"/>
    <p:sldLayoutId id="2147483669" r:id="rId15"/>
    <p:sldLayoutId id="2147483670" r:id="rId16"/>
    <p:sldLayoutId id="2147483660" r:id="rId17"/>
    <p:sldLayoutId id="2147483671" r:id="rId18"/>
    <p:sldLayoutId id="2147483661" r:id="rId19"/>
    <p:sldLayoutId id="2147483672" r:id="rId20"/>
    <p:sldLayoutId id="2147483662" r:id="rId21"/>
    <p:sldLayoutId id="2147483673" r:id="rId22"/>
    <p:sldLayoutId id="2147483663" r:id="rId23"/>
    <p:sldLayoutId id="2147483674" r:id="rId24"/>
    <p:sldLayoutId id="2147483664" r:id="rId25"/>
    <p:sldLayoutId id="2147483675" r:id="rId26"/>
    <p:sldLayoutId id="2147483665" r:id="rId27"/>
    <p:sldLayoutId id="2147483677" r:id="rId28"/>
    <p:sldLayoutId id="2147483666" r:id="rId29"/>
    <p:sldLayoutId id="2147483676"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0.gif"/><Relationship Id="rId5" Type="http://schemas.openxmlformats.org/officeDocument/2006/relationships/image" Target="../media/image49.gif"/><Relationship Id="rId4" Type="http://schemas.openxmlformats.org/officeDocument/2006/relationships/image" Target="../media/image48.gif"/></Relationships>
</file>

<file path=ppt/slides/_rels/slide1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3.gif"/></Relationships>
</file>

<file path=ppt/slides/_rels/slide1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5.gif"/></Relationships>
</file>

<file path=ppt/slides/_rels/slide1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7.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ter.ps/ABFdbk"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7.gif"/></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4.gif"/><Relationship Id="rId4" Type="http://schemas.openxmlformats.org/officeDocument/2006/relationships/image" Target="../media/image43.gif"/></Relationships>
</file>

<file path=ppt/slides/_rels/slide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6.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D34B-9B90-9C44-97A5-C4520EC6D01A}"/>
              </a:ext>
            </a:extLst>
          </p:cNvPr>
          <p:cNvSpPr>
            <a:spLocks noGrp="1"/>
          </p:cNvSpPr>
          <p:nvPr>
            <p:ph type="ctrTitle"/>
          </p:nvPr>
        </p:nvSpPr>
        <p:spPr/>
        <p:txBody>
          <a:bodyPr/>
          <a:lstStyle/>
          <a:p>
            <a:r>
              <a:rPr lang="en-US" dirty="0"/>
              <a:t>ENME605 Teaching Experience- Feedback Linearization</a:t>
            </a:r>
          </a:p>
        </p:txBody>
      </p:sp>
      <p:sp>
        <p:nvSpPr>
          <p:cNvPr id="3" name="Subtitle 2">
            <a:extLst>
              <a:ext uri="{FF2B5EF4-FFF2-40B4-BE49-F238E27FC236}">
                <a16:creationId xmlns:a16="http://schemas.microsoft.com/office/drawing/2014/main" id="{7D586522-E19D-9841-99F5-F4AF65CBB18B}"/>
              </a:ext>
            </a:extLst>
          </p:cNvPr>
          <p:cNvSpPr>
            <a:spLocks noGrp="1"/>
          </p:cNvSpPr>
          <p:nvPr>
            <p:ph type="subTitle" idx="1"/>
          </p:nvPr>
        </p:nvSpPr>
        <p:spPr/>
        <p:txBody>
          <a:bodyPr/>
          <a:lstStyle/>
          <a:p>
            <a:r>
              <a:rPr lang="en-US" dirty="0"/>
              <a:t>Alex Beyer</a:t>
            </a:r>
          </a:p>
        </p:txBody>
      </p:sp>
      <p:sp>
        <p:nvSpPr>
          <p:cNvPr id="4" name="Footer Placeholder 3">
            <a:extLst>
              <a:ext uri="{FF2B5EF4-FFF2-40B4-BE49-F238E27FC236}">
                <a16:creationId xmlns:a16="http://schemas.microsoft.com/office/drawing/2014/main" id="{435300A8-9188-4643-8521-99F009CDA0C0}"/>
              </a:ext>
            </a:extLst>
          </p:cNvPr>
          <p:cNvSpPr>
            <a:spLocks noGrp="1"/>
          </p:cNvSpPr>
          <p:nvPr>
            <p:ph type="ftr" sz="quarter" idx="3"/>
          </p:nvPr>
        </p:nvSpPr>
        <p:spPr>
          <a:xfrm>
            <a:off x="838200" y="6230425"/>
            <a:ext cx="7315200" cy="365125"/>
          </a:xfrm>
        </p:spPr>
        <p:txBody>
          <a:bodyPr/>
          <a:lstStyle/>
          <a:p>
            <a:fld id="{84967C11-20DF-654D-A7FD-D310D00C0508}" type="slidenum">
              <a:rPr lang="en-US" smtClean="0">
                <a:solidFill>
                  <a:schemeClr val="bg1"/>
                </a:solidFill>
              </a:rPr>
              <a:pPr/>
              <a:t>1</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37269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Relative System Degree – </a:t>
            </a:r>
            <a:br>
              <a:rPr lang="en-US" dirty="0"/>
            </a:br>
            <a:r>
              <a:rPr lang="en-US" dirty="0"/>
              <a:t>Repeated Lie Derivatives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10</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6146" name="Picture 2">
            <a:extLst>
              <a:ext uri="{FF2B5EF4-FFF2-40B4-BE49-F238E27FC236}">
                <a16:creationId xmlns:a16="http://schemas.microsoft.com/office/drawing/2014/main" id="{94A40E7A-EDAC-92FD-7936-82E3D7BF4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161" y="1835598"/>
            <a:ext cx="4186239" cy="4730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7FC628B-170C-0132-A42E-D3CF2858F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7425" y="2490098"/>
            <a:ext cx="571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BD59900-E261-94A0-AC5E-60C6DE0C29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7406" y="2642877"/>
            <a:ext cx="7860038" cy="8613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08684EB-B8F7-952F-3477-DF9341F43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5870" y="3571685"/>
            <a:ext cx="57150" cy="2571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23DBEA4A-16D7-FACA-BA55-C9034258A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3412" y="4033646"/>
            <a:ext cx="4953736" cy="8455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542A9E7-FF0D-62B5-0386-718F307A7195}"/>
              </a:ext>
            </a:extLst>
          </p:cNvPr>
          <p:cNvSpPr/>
          <p:nvPr/>
        </p:nvSpPr>
        <p:spPr>
          <a:xfrm>
            <a:off x="6325386" y="4176074"/>
            <a:ext cx="2281286" cy="70316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F00B9C24-BD55-93A4-6297-B68342942D3A}"/>
              </a:ext>
            </a:extLst>
          </p:cNvPr>
          <p:cNvCxnSpPr>
            <a:cxnSpLocks/>
            <a:endCxn id="5" idx="3"/>
          </p:cNvCxnSpPr>
          <p:nvPr/>
        </p:nvCxnSpPr>
        <p:spPr>
          <a:xfrm rot="10800000">
            <a:off x="8606673" y="4527654"/>
            <a:ext cx="2960017" cy="494008"/>
          </a:xfrm>
          <a:prstGeom prst="bentConnector3">
            <a:avLst>
              <a:gd name="adj1" fmla="val 8726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C50274-1212-06DC-2174-66AFB1F8BA17}"/>
              </a:ext>
            </a:extLst>
          </p:cNvPr>
          <p:cNvSpPr txBox="1"/>
          <p:nvPr/>
        </p:nvSpPr>
        <p:spPr>
          <a:xfrm>
            <a:off x="8993171" y="4065989"/>
            <a:ext cx="2573518" cy="923330"/>
          </a:xfrm>
          <a:prstGeom prst="rect">
            <a:avLst/>
          </a:prstGeom>
          <a:noFill/>
        </p:spPr>
        <p:txBody>
          <a:bodyPr wrap="square" rtlCol="0">
            <a:spAutoFit/>
          </a:bodyPr>
          <a:lstStyle/>
          <a:p>
            <a:r>
              <a:rPr lang="en-US" dirty="0"/>
              <a:t>The smallest </a:t>
            </a:r>
            <a:r>
              <a:rPr lang="en-US" i="1" dirty="0"/>
              <a:t>n</a:t>
            </a:r>
            <a:r>
              <a:rPr lang="en-US" dirty="0"/>
              <a:t> for which this is nonzero is the System Degree</a:t>
            </a:r>
          </a:p>
        </p:txBody>
      </p:sp>
    </p:spTree>
    <p:extLst>
      <p:ext uri="{BB962C8B-B14F-4D97-AF65-F5344CB8AC3E}">
        <p14:creationId xmlns:p14="http://schemas.microsoft.com/office/powerpoint/2010/main" val="1997905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200" y="1825625"/>
            <a:ext cx="10515600" cy="3724275"/>
          </a:xfrm>
        </p:spPr>
        <p:txBody>
          <a:bodyPr/>
          <a:lstStyle/>
          <a:p>
            <a:r>
              <a:rPr lang="en-US" dirty="0"/>
              <a:t>All this work setting up preliminaries means we can finally start to define our coordinate transform:</a:t>
            </a:r>
          </a:p>
          <a:p>
            <a:pPr lvl="1"/>
            <a:r>
              <a:rPr lang="en-US" dirty="0"/>
              <a:t>First, recognize that:</a:t>
            </a:r>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Feedback Linearization – </a:t>
            </a:r>
            <a:br>
              <a:rPr lang="en-US" dirty="0"/>
            </a:br>
            <a:r>
              <a:rPr lang="en-US" dirty="0"/>
              <a:t>Building the Transform</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11</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7172" name="Picture 4">
            <a:extLst>
              <a:ext uri="{FF2B5EF4-FFF2-40B4-BE49-F238E27FC236}">
                <a16:creationId xmlns:a16="http://schemas.microsoft.com/office/drawing/2014/main" id="{D7FF73A7-85C5-763D-726F-ACCD0D965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766" y="3175394"/>
            <a:ext cx="4900467" cy="273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784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200" y="1825625"/>
            <a:ext cx="10515600" cy="3724275"/>
          </a:xfrm>
        </p:spPr>
        <p:txBody>
          <a:bodyPr/>
          <a:lstStyle/>
          <a:p>
            <a:r>
              <a:rPr lang="en-US" dirty="0"/>
              <a:t>Knowing that repeatedly differentiating our output with respect to time will eventually cause the control input </a:t>
            </a:r>
            <a:r>
              <a:rPr lang="en-US" i="1" dirty="0"/>
              <a:t>u</a:t>
            </a:r>
            <a:r>
              <a:rPr lang="en-US" dirty="0"/>
              <a:t> to appear gives a fairly natural choice of coordinate system:</a:t>
            </a:r>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Feedback Linearization – </a:t>
            </a:r>
            <a:br>
              <a:rPr lang="en-US" dirty="0"/>
            </a:br>
            <a:r>
              <a:rPr lang="en-US" dirty="0"/>
              <a:t>Building the Transform</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12</a:t>
            </a:fld>
            <a:r>
              <a:rPr lang="en-US" dirty="0">
                <a:solidFill>
                  <a:schemeClr val="bg1"/>
                </a:solidFill>
              </a:rPr>
              <a:t>   |   </a:t>
            </a:r>
            <a:r>
              <a:rPr lang="en-US" b="1" dirty="0">
                <a:solidFill>
                  <a:schemeClr val="bg1"/>
                </a:solidFill>
              </a:rPr>
              <a:t>eng.umd.edu</a:t>
            </a:r>
            <a:endParaRPr lang="en-US" dirty="0">
              <a:solidFill>
                <a:schemeClr val="bg1"/>
              </a:solidFill>
            </a:endParaRPr>
          </a:p>
        </p:txBody>
      </p:sp>
      <p:grpSp>
        <p:nvGrpSpPr>
          <p:cNvPr id="3" name="Group 2">
            <a:extLst>
              <a:ext uri="{FF2B5EF4-FFF2-40B4-BE49-F238E27FC236}">
                <a16:creationId xmlns:a16="http://schemas.microsoft.com/office/drawing/2014/main" id="{97E7AB5E-1D8F-C244-6426-EAA7EC0C460E}"/>
              </a:ext>
            </a:extLst>
          </p:cNvPr>
          <p:cNvGrpSpPr/>
          <p:nvPr/>
        </p:nvGrpSpPr>
        <p:grpSpPr>
          <a:xfrm>
            <a:off x="2244308" y="3429000"/>
            <a:ext cx="7703383" cy="1472448"/>
            <a:chOff x="1790308" y="3428999"/>
            <a:chExt cx="7703383" cy="1472448"/>
          </a:xfrm>
        </p:grpSpPr>
        <p:pic>
          <p:nvPicPr>
            <p:cNvPr id="8194" name="Picture 2">
              <a:extLst>
                <a:ext uri="{FF2B5EF4-FFF2-40B4-BE49-F238E27FC236}">
                  <a16:creationId xmlns:a16="http://schemas.microsoft.com/office/drawing/2014/main" id="{04E0646B-A1EF-3B04-0746-6DD561367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308" y="3429000"/>
              <a:ext cx="5937457" cy="14724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AE4133F-16BF-CFBC-A41A-6F27C93EF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558" y="3428999"/>
              <a:ext cx="1531133" cy="14724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7832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200" y="1825625"/>
            <a:ext cx="10515600" cy="3724275"/>
          </a:xfrm>
        </p:spPr>
        <p:txBody>
          <a:bodyPr/>
          <a:lstStyle/>
          <a:p>
            <a:endParaRPr lang="en-US" dirty="0"/>
          </a:p>
          <a:p>
            <a:endParaRPr lang="en-US" dirty="0"/>
          </a:p>
          <a:p>
            <a:endParaRPr lang="en-US" dirty="0"/>
          </a:p>
          <a:p>
            <a:r>
              <a:rPr lang="en-US" dirty="0"/>
              <a:t>Now that we have our Coordinate System, we can build our Control Law to simplify out the Lie Derivatives:</a:t>
            </a:r>
          </a:p>
          <a:p>
            <a:endParaRPr lang="en-US" dirty="0"/>
          </a:p>
          <a:p>
            <a:endParaRPr lang="en-US" dirty="0"/>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Feedback Linearization – </a:t>
            </a:r>
            <a:br>
              <a:rPr lang="en-US" dirty="0"/>
            </a:br>
            <a:r>
              <a:rPr lang="en-US" dirty="0"/>
              <a:t>Building the Control Law</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13</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9218" name="Picture 2">
            <a:extLst>
              <a:ext uri="{FF2B5EF4-FFF2-40B4-BE49-F238E27FC236}">
                <a16:creationId xmlns:a16="http://schemas.microsoft.com/office/drawing/2014/main" id="{FAE82D87-D745-0176-40BF-7F6EDDF45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492" y="1690688"/>
            <a:ext cx="7156741" cy="168535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20C475D-893D-AAA7-278C-39573E4FB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459" y="4418453"/>
            <a:ext cx="5139081" cy="10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607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200" y="1825625"/>
            <a:ext cx="10515600" cy="3724275"/>
          </a:xfrm>
        </p:spPr>
        <p:txBody>
          <a:bodyPr/>
          <a:lstStyle/>
          <a:p>
            <a:r>
              <a:rPr lang="en-US" dirty="0"/>
              <a:t>With our particular choice of coordinate system and control law, we’ve now built a linear mapping between inputs and outputs:</a:t>
            </a:r>
          </a:p>
          <a:p>
            <a:endParaRPr lang="en-US" dirty="0"/>
          </a:p>
          <a:p>
            <a:endParaRPr lang="en-US" dirty="0"/>
          </a:p>
          <a:p>
            <a:r>
              <a:rPr lang="en-US" dirty="0"/>
              <a:t>Notice how the result of all this work is a nicely formatted LTI system!</a:t>
            </a:r>
          </a:p>
          <a:p>
            <a:pPr lvl="1"/>
            <a:r>
              <a:rPr lang="en-US" dirty="0"/>
              <a:t>The LTI system is also posed as an integrator cascade, something which we have many tools to solve!</a:t>
            </a:r>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Feedback Linearization – </a:t>
            </a:r>
            <a:br>
              <a:rPr lang="en-US" dirty="0"/>
            </a:br>
            <a:r>
              <a:rPr lang="en-US" dirty="0"/>
              <a:t>Building the Control Law</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14</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10242" name="Picture 2">
            <a:extLst>
              <a:ext uri="{FF2B5EF4-FFF2-40B4-BE49-F238E27FC236}">
                <a16:creationId xmlns:a16="http://schemas.microsoft.com/office/drawing/2014/main" id="{6D7AC28D-E435-B179-ED94-F3AA43F4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921" y="2778524"/>
            <a:ext cx="2778157" cy="147990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8BB8753-D360-B6B8-DF01-E6E7CA42A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788" y="3390901"/>
            <a:ext cx="1571329" cy="297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CCF4835-9617-2809-DE97-82CA01AC7462}"/>
              </a:ext>
            </a:extLst>
          </p:cNvPr>
          <p:cNvSpPr/>
          <p:nvPr/>
        </p:nvSpPr>
        <p:spPr>
          <a:xfrm>
            <a:off x="7698950" y="3336919"/>
            <a:ext cx="1482757" cy="35158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ctor: Elbow 4">
            <a:extLst>
              <a:ext uri="{FF2B5EF4-FFF2-40B4-BE49-F238E27FC236}">
                <a16:creationId xmlns:a16="http://schemas.microsoft.com/office/drawing/2014/main" id="{E7736A26-DAC6-D48C-092E-0D74C7165797}"/>
              </a:ext>
            </a:extLst>
          </p:cNvPr>
          <p:cNvCxnSpPr>
            <a:cxnSpLocks/>
            <a:endCxn id="3" idx="3"/>
          </p:cNvCxnSpPr>
          <p:nvPr/>
        </p:nvCxnSpPr>
        <p:spPr>
          <a:xfrm rot="10800000">
            <a:off x="9181707" y="3512711"/>
            <a:ext cx="2667786" cy="310727"/>
          </a:xfrm>
          <a:prstGeom prst="bentConnector3">
            <a:avLst>
              <a:gd name="adj1" fmla="val 8462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D947C09-E759-0DD3-2173-FDA5D437D090}"/>
              </a:ext>
            </a:extLst>
          </p:cNvPr>
          <p:cNvSpPr txBox="1"/>
          <p:nvPr/>
        </p:nvSpPr>
        <p:spPr>
          <a:xfrm>
            <a:off x="9627715" y="3189543"/>
            <a:ext cx="2812131" cy="646331"/>
          </a:xfrm>
          <a:prstGeom prst="rect">
            <a:avLst/>
          </a:prstGeom>
          <a:noFill/>
        </p:spPr>
        <p:txBody>
          <a:bodyPr wrap="square" rtlCol="0">
            <a:spAutoFit/>
          </a:bodyPr>
          <a:lstStyle/>
          <a:p>
            <a:r>
              <a:rPr lang="en-US" dirty="0"/>
              <a:t>Proportional State Feedback</a:t>
            </a:r>
          </a:p>
        </p:txBody>
      </p:sp>
    </p:spTree>
    <p:extLst>
      <p:ext uri="{BB962C8B-B14F-4D97-AF65-F5344CB8AC3E}">
        <p14:creationId xmlns:p14="http://schemas.microsoft.com/office/powerpoint/2010/main" val="1027520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200" y="1825625"/>
            <a:ext cx="10515600" cy="3724275"/>
          </a:xfrm>
        </p:spPr>
        <p:txBody>
          <a:bodyPr/>
          <a:lstStyle/>
          <a:p>
            <a:r>
              <a:rPr lang="en-US" dirty="0"/>
              <a:t>The feedback linearized system has a few friendly properties:</a:t>
            </a:r>
          </a:p>
          <a:p>
            <a:pPr lvl="1"/>
            <a:r>
              <a:rPr lang="en-US" dirty="0"/>
              <a:t>It’s linear!</a:t>
            </a:r>
          </a:p>
          <a:p>
            <a:pPr lvl="1"/>
            <a:r>
              <a:rPr lang="en-US" dirty="0"/>
              <a:t>Assuming the transform is a </a:t>
            </a:r>
            <a:r>
              <a:rPr lang="en-US" i="1" dirty="0"/>
              <a:t>diffeomorphism</a:t>
            </a:r>
            <a:r>
              <a:rPr lang="en-US" dirty="0"/>
              <a:t> (a differentiable function whose inverse exists and is also differentiable), any smooth trajectory in the original system corresponds to a unique trajectory in the transformed system</a:t>
            </a:r>
          </a:p>
          <a:p>
            <a:pPr lvl="1"/>
            <a:r>
              <a:rPr lang="en-US" dirty="0"/>
              <a:t>So long as the transform is globally smooth (differentiable) everywhere and the relative system degree is globally constant, this linearization holds globally</a:t>
            </a:r>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Feedback Linearization – </a:t>
            </a:r>
            <a:br>
              <a:rPr lang="en-US" dirty="0"/>
            </a:br>
            <a:r>
              <a:rPr lang="en-US" dirty="0"/>
              <a:t>Properties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15</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88423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199" y="1825625"/>
            <a:ext cx="10926453" cy="3724275"/>
          </a:xfrm>
        </p:spPr>
        <p:txBody>
          <a:bodyPr/>
          <a:lstStyle/>
          <a:p>
            <a:r>
              <a:rPr lang="en-US" dirty="0"/>
              <a:t>One final advantage of this method is that we are able to choose where the poles of the linearized system go:</a:t>
            </a:r>
          </a:p>
          <a:p>
            <a:endParaRPr lang="en-US" dirty="0"/>
          </a:p>
          <a:p>
            <a:endParaRPr lang="en-US" dirty="0"/>
          </a:p>
          <a:p>
            <a:endParaRPr lang="en-US" dirty="0"/>
          </a:p>
          <a:p>
            <a:endParaRPr lang="en-US" dirty="0"/>
          </a:p>
          <a:p>
            <a:pPr marL="0" indent="0">
              <a:buNone/>
            </a:pPr>
            <a:r>
              <a:rPr lang="en-US" dirty="0"/>
              <a:t>Which is to say proper choice of </a:t>
            </a:r>
            <a:r>
              <a:rPr lang="en-US" i="1" dirty="0"/>
              <a:t>k </a:t>
            </a:r>
            <a:r>
              <a:rPr lang="en-US" dirty="0"/>
              <a:t>allows arbitrary pole placement!</a:t>
            </a:r>
          </a:p>
          <a:p>
            <a:pPr marL="0" indent="0">
              <a:buNone/>
            </a:pPr>
            <a:r>
              <a:rPr lang="en-US" dirty="0"/>
              <a:t>This all follows from our choice of proportional state feedback!</a:t>
            </a:r>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Feedback Linearization – </a:t>
            </a:r>
            <a:br>
              <a:rPr lang="en-US" dirty="0"/>
            </a:br>
            <a:r>
              <a:rPr lang="en-US" dirty="0"/>
              <a:t>Pole Placement</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16</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11266" name="Picture 2">
            <a:extLst>
              <a:ext uri="{FF2B5EF4-FFF2-40B4-BE49-F238E27FC236}">
                <a16:creationId xmlns:a16="http://schemas.microsoft.com/office/drawing/2014/main" id="{7E7C7AF3-9DF4-77DD-DF32-D9DED2F1F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601" y="2807263"/>
            <a:ext cx="5816387" cy="2014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9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199" y="1825625"/>
            <a:ext cx="10926453" cy="3724275"/>
          </a:xfrm>
        </p:spPr>
        <p:txBody>
          <a:bodyPr/>
          <a:lstStyle/>
          <a:p>
            <a:r>
              <a:rPr lang="en-US" i="1" dirty="0"/>
              <a:t>Feedback Control of Dynamic Bipedal Robot Locomotion, </a:t>
            </a:r>
            <a:r>
              <a:rPr lang="en-US" dirty="0"/>
              <a:t>Westervelt, 2007</a:t>
            </a:r>
          </a:p>
          <a:p>
            <a:r>
              <a:rPr lang="en-US" i="1" dirty="0"/>
              <a:t>Robot Modelling and Control</a:t>
            </a:r>
            <a:r>
              <a:rPr lang="en-US" dirty="0"/>
              <a:t>, </a:t>
            </a:r>
            <a:r>
              <a:rPr lang="en-US" dirty="0" err="1"/>
              <a:t>Spong</a:t>
            </a:r>
            <a:r>
              <a:rPr lang="en-US" dirty="0"/>
              <a:t> et al., 2020</a:t>
            </a:r>
          </a:p>
          <a:p>
            <a:r>
              <a:rPr lang="en-US" dirty="0"/>
              <a:t>A copy of slides and all other resources can be found at:</a:t>
            </a:r>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Sources and Slides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17</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3" name="TextBox 2">
            <a:extLst>
              <a:ext uri="{FF2B5EF4-FFF2-40B4-BE49-F238E27FC236}">
                <a16:creationId xmlns:a16="http://schemas.microsoft.com/office/drawing/2014/main" id="{FD3D9D7E-02A0-A00C-2BE7-428F2A0E3502}"/>
              </a:ext>
            </a:extLst>
          </p:cNvPr>
          <p:cNvSpPr txBox="1"/>
          <p:nvPr/>
        </p:nvSpPr>
        <p:spPr>
          <a:xfrm>
            <a:off x="4863002" y="4315789"/>
            <a:ext cx="2465996" cy="523220"/>
          </a:xfrm>
          <a:prstGeom prst="rect">
            <a:avLst/>
          </a:prstGeom>
          <a:noFill/>
        </p:spPr>
        <p:txBody>
          <a:bodyPr wrap="none" rtlCol="0">
            <a:spAutoFit/>
          </a:bodyPr>
          <a:lstStyle/>
          <a:p>
            <a:r>
              <a:rPr lang="en-US" sz="2800" dirty="0">
                <a:hlinkClick r:id="rId3"/>
              </a:rPr>
              <a:t>ter.ps/ABFdbk</a:t>
            </a:r>
            <a:endParaRPr lang="en-US" sz="2800" dirty="0"/>
          </a:p>
        </p:txBody>
      </p:sp>
    </p:spTree>
    <p:extLst>
      <p:ext uri="{BB962C8B-B14F-4D97-AF65-F5344CB8AC3E}">
        <p14:creationId xmlns:p14="http://schemas.microsoft.com/office/powerpoint/2010/main" val="1066877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Linearization – The Jacobian</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Given some nonlinear system:</a:t>
            </a:r>
          </a:p>
          <a:p>
            <a:endParaRPr lang="en-US" dirty="0"/>
          </a:p>
          <a:p>
            <a:r>
              <a:rPr lang="en-US" dirty="0"/>
              <a:t>We can build a linear approximation via:</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1028" name="Picture 4">
            <a:extLst>
              <a:ext uri="{FF2B5EF4-FFF2-40B4-BE49-F238E27FC236}">
                <a16:creationId xmlns:a16="http://schemas.microsoft.com/office/drawing/2014/main" id="{F7A27C69-9847-0749-8BAC-7B30D5915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486" y="2425107"/>
            <a:ext cx="3945028" cy="397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8B14835-836F-25E7-1DEF-A3A502A03F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932" y="3531933"/>
            <a:ext cx="7208265" cy="6066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E6198A4-CB10-952B-214F-D54186D3D7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867" y="4346024"/>
            <a:ext cx="7208265" cy="6018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B9E5BB4-BEF7-6BBC-ACF4-F64613379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7494" y="5106721"/>
            <a:ext cx="2163140" cy="283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04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Linearization</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Linearizing a system gives it some nice properties that a nonlinear system doesn’t have:</a:t>
            </a:r>
          </a:p>
          <a:p>
            <a:pPr lvl="1"/>
            <a:r>
              <a:rPr lang="en-US" dirty="0"/>
              <a:t>Small changes in inputs map to small changes in outputs</a:t>
            </a:r>
          </a:p>
          <a:p>
            <a:pPr lvl="1"/>
            <a:r>
              <a:rPr lang="en-US" dirty="0"/>
              <a:t>Inputs obey additivity and homogeneity</a:t>
            </a:r>
          </a:p>
          <a:p>
            <a:r>
              <a:rPr lang="en-US" dirty="0"/>
              <a:t>Linearizing by the Jacobian creates an approximate system which </a:t>
            </a:r>
            <a:r>
              <a:rPr lang="en-US" i="1" dirty="0"/>
              <a:t>does</a:t>
            </a:r>
            <a:r>
              <a:rPr lang="en-US" dirty="0"/>
              <a:t> have these properties – but only locally</a:t>
            </a:r>
          </a:p>
          <a:p>
            <a:pPr marL="0" indent="0">
              <a:buNone/>
            </a:pPr>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3</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7828936D-0B6F-31E8-67E3-AB1E30175A1B}"/>
              </a:ext>
            </a:extLst>
          </p:cNvPr>
          <p:cNvSpPr txBox="1"/>
          <p:nvPr/>
        </p:nvSpPr>
        <p:spPr>
          <a:xfrm>
            <a:off x="2121764" y="4858753"/>
            <a:ext cx="8291743" cy="954107"/>
          </a:xfrm>
          <a:prstGeom prst="rect">
            <a:avLst/>
          </a:prstGeom>
          <a:noFill/>
        </p:spPr>
        <p:txBody>
          <a:bodyPr wrap="square" rtlCol="0">
            <a:spAutoFit/>
          </a:bodyPr>
          <a:lstStyle/>
          <a:p>
            <a:pPr algn="ctr"/>
            <a:r>
              <a:rPr lang="en-US" sz="2800" dirty="0"/>
              <a:t>What if we could develop a more robust method to linearize systems?</a:t>
            </a:r>
          </a:p>
        </p:txBody>
      </p:sp>
    </p:spTree>
    <p:extLst>
      <p:ext uri="{BB962C8B-B14F-4D97-AF65-F5344CB8AC3E}">
        <p14:creationId xmlns:p14="http://schemas.microsoft.com/office/powerpoint/2010/main" val="2663227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Feedback Linearization</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Feedback Linearization gives us a set of tools to define a coordinate transform such that:</a:t>
            </a:r>
          </a:p>
          <a:p>
            <a:endParaRPr lang="en-US" dirty="0"/>
          </a:p>
          <a:p>
            <a:pPr marL="0" indent="0">
              <a:buNone/>
            </a:pPr>
            <a:r>
              <a:rPr lang="en-US" dirty="0"/>
              <a:t>Where </a:t>
            </a:r>
            <a:r>
              <a:rPr lang="en-US" i="1" dirty="0"/>
              <a:t>z</a:t>
            </a:r>
            <a:r>
              <a:rPr lang="en-US" dirty="0"/>
              <a:t> is a set of coordinates in which our system is linear</a:t>
            </a:r>
          </a:p>
          <a:p>
            <a:pPr marL="0" indent="0">
              <a:buNone/>
            </a:pPr>
            <a:endParaRPr lang="en-US" dirty="0"/>
          </a:p>
          <a:p>
            <a:pPr marL="0" indent="0">
              <a:buNone/>
            </a:pPr>
            <a:r>
              <a:rPr lang="en-US" dirty="0"/>
              <a:t>However, before we can begin to define this coordinate transform there are a few tools we’ll need…</a:t>
            </a:r>
          </a:p>
          <a:p>
            <a:pPr marL="0" indent="0">
              <a:buNone/>
            </a:pPr>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4</a:t>
            </a:fld>
            <a:r>
              <a:rPr lang="en-US" dirty="0">
                <a:solidFill>
                  <a:schemeClr val="bg1"/>
                </a:solidFill>
              </a:rPr>
              <a:t>   |   </a:t>
            </a:r>
            <a:r>
              <a:rPr lang="en-US" b="1" dirty="0">
                <a:solidFill>
                  <a:schemeClr val="bg1"/>
                </a:solidFill>
              </a:rPr>
              <a:t>eng.umd.edu</a:t>
            </a:r>
            <a:endParaRPr lang="en-US" dirty="0">
              <a:solidFill>
                <a:schemeClr val="bg1"/>
              </a:solidFill>
            </a:endParaRPr>
          </a:p>
        </p:txBody>
      </p:sp>
      <p:grpSp>
        <p:nvGrpSpPr>
          <p:cNvPr id="6" name="Group 5">
            <a:extLst>
              <a:ext uri="{FF2B5EF4-FFF2-40B4-BE49-F238E27FC236}">
                <a16:creationId xmlns:a16="http://schemas.microsoft.com/office/drawing/2014/main" id="{AEB7B9A4-94DC-736A-C6E0-60DAF3C09EC9}"/>
              </a:ext>
            </a:extLst>
          </p:cNvPr>
          <p:cNvGrpSpPr/>
          <p:nvPr/>
        </p:nvGrpSpPr>
        <p:grpSpPr>
          <a:xfrm>
            <a:off x="1365034" y="2864788"/>
            <a:ext cx="8981828" cy="437918"/>
            <a:chOff x="1365034" y="2928568"/>
            <a:chExt cx="8981828" cy="437918"/>
          </a:xfrm>
        </p:grpSpPr>
        <p:pic>
          <p:nvPicPr>
            <p:cNvPr id="5122" name="Picture 2">
              <a:extLst>
                <a:ext uri="{FF2B5EF4-FFF2-40B4-BE49-F238E27FC236}">
                  <a16:creationId xmlns:a16="http://schemas.microsoft.com/office/drawing/2014/main" id="{5C9490F4-3EBA-A510-4E42-3D4FB2212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034" y="2928568"/>
              <a:ext cx="5572125" cy="4379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59E8561-3429-59D7-9647-ACB10B0C0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846" y="2928568"/>
              <a:ext cx="3176016" cy="37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539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Relative System Degree (SISO)</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For the nonlinear SISO system:</a:t>
            </a:r>
          </a:p>
          <a:p>
            <a:endParaRPr lang="en-US" dirty="0"/>
          </a:p>
          <a:p>
            <a:r>
              <a:rPr lang="en-US" dirty="0"/>
              <a:t>We define the relative degree </a:t>
            </a:r>
            <a:r>
              <a:rPr lang="en-US" i="1" dirty="0"/>
              <a:t>r</a:t>
            </a:r>
            <a:r>
              <a:rPr lang="en-US" i="1" baseline="-25000" dirty="0"/>
              <a:t> </a:t>
            </a:r>
            <a:r>
              <a:rPr lang="en-US" dirty="0"/>
              <a:t>as the order of the first derivative of the output with respect to time in which the control input </a:t>
            </a:r>
            <a:r>
              <a:rPr lang="en-US" i="1" dirty="0"/>
              <a:t>u</a:t>
            </a:r>
            <a:r>
              <a:rPr lang="en-US" dirty="0"/>
              <a:t> appears: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5</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1026" name="Picture 2">
            <a:extLst>
              <a:ext uri="{FF2B5EF4-FFF2-40B4-BE49-F238E27FC236}">
                <a16:creationId xmlns:a16="http://schemas.microsoft.com/office/drawing/2014/main" id="{2CF74C79-7AC2-1BD5-55BE-3FB2D3D04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463" y="2477339"/>
            <a:ext cx="4173073" cy="3658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16F3386-3CFC-4A1B-764A-3E285EC72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334" y="4287641"/>
            <a:ext cx="2519331" cy="6485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A55FC8A-8391-6839-8751-6794F04CB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2355" y="5121696"/>
            <a:ext cx="2747290" cy="648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62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Lie Derivatives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i="1" dirty="0"/>
              <a:t>Vector Field</a:t>
            </a:r>
            <a:r>
              <a:rPr lang="en-US" dirty="0"/>
              <a:t> – The assignment of a vector to every point in a subset of space</a:t>
            </a:r>
          </a:p>
          <a:p>
            <a:pPr lvl="1"/>
            <a:r>
              <a:rPr lang="en-US" i="1" dirty="0"/>
              <a:t>Our Control System is a Vector Field!</a:t>
            </a:r>
          </a:p>
          <a:p>
            <a:pPr lvl="1"/>
            <a:endParaRPr lang="en-US" i="1" dirty="0"/>
          </a:p>
          <a:p>
            <a:r>
              <a:rPr lang="en-US" dirty="0"/>
              <a:t>We want to know how our output </a:t>
            </a:r>
            <a:r>
              <a:rPr lang="en-US" i="1" dirty="0"/>
              <a:t>h(x)</a:t>
            </a:r>
            <a:r>
              <a:rPr lang="en-US" dirty="0"/>
              <a:t> will vary w/</a:t>
            </a:r>
            <a:r>
              <a:rPr lang="en-US" dirty="0" err="1"/>
              <a:t>r.t.</a:t>
            </a:r>
            <a:r>
              <a:rPr lang="en-US" dirty="0"/>
              <a:t> the state </a:t>
            </a:r>
            <a:r>
              <a:rPr lang="en-US" i="1" dirty="0"/>
              <a:t>x</a:t>
            </a:r>
            <a:r>
              <a:rPr lang="en-US" dirty="0"/>
              <a:t> – how do we differentiate a vector field with respect to a vector?</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6</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5" name="Picture 2">
            <a:extLst>
              <a:ext uri="{FF2B5EF4-FFF2-40B4-BE49-F238E27FC236}">
                <a16:creationId xmlns:a16="http://schemas.microsoft.com/office/drawing/2014/main" id="{711B1DEF-22AE-83A4-58E0-B6354844F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463" y="3321670"/>
            <a:ext cx="4173073" cy="365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205FEA3-2612-4CE4-5F93-1DF0E4B64688}"/>
              </a:ext>
            </a:extLst>
          </p:cNvPr>
          <p:cNvSpPr txBox="1"/>
          <p:nvPr/>
        </p:nvSpPr>
        <p:spPr>
          <a:xfrm>
            <a:off x="4144182" y="5161179"/>
            <a:ext cx="3903633" cy="523220"/>
          </a:xfrm>
          <a:prstGeom prst="rect">
            <a:avLst/>
          </a:prstGeom>
          <a:noFill/>
        </p:spPr>
        <p:txBody>
          <a:bodyPr wrap="none" rtlCol="0">
            <a:spAutoFit/>
          </a:bodyPr>
          <a:lstStyle/>
          <a:p>
            <a:r>
              <a:rPr lang="en-US" sz="2800" i="1" u="sng" dirty="0"/>
              <a:t>Use the Lie Derivative!</a:t>
            </a:r>
          </a:p>
        </p:txBody>
      </p:sp>
    </p:spTree>
    <p:extLst>
      <p:ext uri="{BB962C8B-B14F-4D97-AF65-F5344CB8AC3E}">
        <p14:creationId xmlns:p14="http://schemas.microsoft.com/office/powerpoint/2010/main" val="226370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200" y="1825625"/>
            <a:ext cx="10515600" cy="3724275"/>
          </a:xfrm>
        </p:spPr>
        <p:txBody>
          <a:bodyPr/>
          <a:lstStyle/>
          <a:p>
            <a:r>
              <a:rPr lang="en-US" dirty="0"/>
              <a:t>The Lie Derivative, written generally as:</a:t>
            </a:r>
          </a:p>
          <a:p>
            <a:endParaRPr lang="en-US" dirty="0"/>
          </a:p>
          <a:p>
            <a:endParaRPr lang="en-US" dirty="0"/>
          </a:p>
          <a:p>
            <a:endParaRPr lang="en-US" dirty="0"/>
          </a:p>
          <a:p>
            <a:pPr marL="0" indent="0">
              <a:buNone/>
            </a:pPr>
            <a:r>
              <a:rPr lang="en-US" dirty="0"/>
              <a:t>Generalizes the derivative, allowing us to speak about the rate of change of our output as we vary our state</a:t>
            </a:r>
          </a:p>
          <a:p>
            <a:endParaRPr lang="en-US" dirty="0"/>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br>
              <a:rPr lang="en-US" dirty="0"/>
            </a:br>
            <a:r>
              <a:rPr lang="en-US" dirty="0"/>
              <a:t>Lie Derivatives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7</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2050" name="Picture 2">
            <a:extLst>
              <a:ext uri="{FF2B5EF4-FFF2-40B4-BE49-F238E27FC236}">
                <a16:creationId xmlns:a16="http://schemas.microsoft.com/office/drawing/2014/main" id="{64E9C680-FE65-5BB8-0615-4A6BD71EF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921" y="2370338"/>
            <a:ext cx="5076157" cy="1680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591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200" y="1825625"/>
            <a:ext cx="10515600" cy="3724275"/>
          </a:xfrm>
        </p:spPr>
        <p:txBody>
          <a:bodyPr/>
          <a:lstStyle/>
          <a:p>
            <a:r>
              <a:rPr lang="en-US" dirty="0"/>
              <a:t>Let’s define a few more properties of the Lie Derivative:</a:t>
            </a:r>
          </a:p>
          <a:p>
            <a:endParaRPr lang="en-US" dirty="0"/>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br>
              <a:rPr lang="en-US" dirty="0"/>
            </a:br>
            <a:r>
              <a:rPr lang="en-US" dirty="0"/>
              <a:t>Lie Derivatives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8</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4098" name="Picture 2">
            <a:extLst>
              <a:ext uri="{FF2B5EF4-FFF2-40B4-BE49-F238E27FC236}">
                <a16:creationId xmlns:a16="http://schemas.microsoft.com/office/drawing/2014/main" id="{A6308F13-947A-1EA5-C074-1D897434E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804" y="2365688"/>
            <a:ext cx="3170391" cy="7251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EA598E2-F2DA-1127-F8E8-2CD0DA0A4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041" y="3381266"/>
            <a:ext cx="2311917" cy="4993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EE0D556-4DA8-5692-EE1D-88A40526D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356" y="4170988"/>
            <a:ext cx="4603287" cy="72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5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B659BFD-3379-84FC-33C5-DD996C93E581}"/>
              </a:ext>
            </a:extLst>
          </p:cNvPr>
          <p:cNvSpPr>
            <a:spLocks noGrp="1"/>
          </p:cNvSpPr>
          <p:nvPr>
            <p:ph idx="1"/>
          </p:nvPr>
        </p:nvSpPr>
        <p:spPr>
          <a:xfrm>
            <a:off x="838200" y="1825625"/>
            <a:ext cx="10515600" cy="3724275"/>
          </a:xfrm>
        </p:spPr>
        <p:txBody>
          <a:bodyPr/>
          <a:lstStyle/>
          <a:p>
            <a:r>
              <a:rPr lang="en-US" dirty="0"/>
              <a:t>How can we use the Lie Derivative to find Relative System Degree?</a:t>
            </a:r>
          </a:p>
          <a:p>
            <a:pPr lvl="1"/>
            <a:r>
              <a:rPr lang="en-US" dirty="0"/>
              <a:t>Let’s consider the time rate of change of our output:</a:t>
            </a:r>
          </a:p>
          <a:p>
            <a:endParaRPr lang="en-US" dirty="0"/>
          </a:p>
        </p:txBody>
      </p:sp>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Relative System Degree – </a:t>
            </a:r>
            <a:br>
              <a:rPr lang="en-US" dirty="0"/>
            </a:br>
            <a:r>
              <a:rPr lang="en-US" dirty="0"/>
              <a:t>Lie Derivatives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9</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3074" name="Picture 2">
            <a:extLst>
              <a:ext uri="{FF2B5EF4-FFF2-40B4-BE49-F238E27FC236}">
                <a16:creationId xmlns:a16="http://schemas.microsoft.com/office/drawing/2014/main" id="{1D02CD37-1ABE-39B8-F6A2-BA9D51FCA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948" y="3241157"/>
            <a:ext cx="6322103" cy="7725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452F410-944E-E0D5-C36E-98995E28D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026" y="4216722"/>
            <a:ext cx="3315948" cy="41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446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D_Clark_PPT_Template_LF-9-22-20.pptx" id="{E3ABC318-B6E4-45BB-A62D-6F4D075C6E88}" vid="{93C7FCD7-66CD-4333-BEF4-32AC0DC44D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UMD_Clark_PPT_Template_LF-9-22-20</Template>
  <TotalTime>4397</TotalTime>
  <Words>2832</Words>
  <Application>Microsoft Office PowerPoint</Application>
  <PresentationFormat>Widescreen</PresentationFormat>
  <Paragraphs>168</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Trebuchet MS</vt:lpstr>
      <vt:lpstr>Office Theme</vt:lpstr>
      <vt:lpstr>ENME605 Teaching Experience- Feedback Linearization</vt:lpstr>
      <vt:lpstr>Linearization – The Jacobian</vt:lpstr>
      <vt:lpstr>Linearization</vt:lpstr>
      <vt:lpstr>Feedback Linearization</vt:lpstr>
      <vt:lpstr>Relative System Degree (SISO)</vt:lpstr>
      <vt:lpstr>Lie Derivatives</vt:lpstr>
      <vt:lpstr> Lie Derivatives</vt:lpstr>
      <vt:lpstr> Lie Derivatives</vt:lpstr>
      <vt:lpstr>Relative System Degree –  Lie Derivatives</vt:lpstr>
      <vt:lpstr>Relative System Degree –  Repeated Lie Derivatives</vt:lpstr>
      <vt:lpstr>Feedback Linearization –  Building the Transform</vt:lpstr>
      <vt:lpstr>Feedback Linearization –  Building the Transform</vt:lpstr>
      <vt:lpstr>Feedback Linearization –  Building the Control Law</vt:lpstr>
      <vt:lpstr>Feedback Linearization –  Building the Control Law</vt:lpstr>
      <vt:lpstr>Feedback Linearization –  Properties</vt:lpstr>
      <vt:lpstr>Feedback Linearization –  Pole Placement</vt:lpstr>
      <vt:lpstr>Sources and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ENME605 Teaching Experience- Feedback Linearization</dc:title>
  <dc:creator>Alexander</dc:creator>
  <cp:lastModifiedBy>Alexander</cp:lastModifiedBy>
  <cp:revision>5</cp:revision>
  <dcterms:created xsi:type="dcterms:W3CDTF">2022-12-04T16:00:58Z</dcterms:created>
  <dcterms:modified xsi:type="dcterms:W3CDTF">2022-12-15T23:24:24Z</dcterms:modified>
</cp:coreProperties>
</file>